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9" r:id="rId1"/>
  </p:sldMasterIdLst>
  <p:notesMasterIdLst>
    <p:notesMasterId r:id="rId19"/>
  </p:notesMasterIdLst>
  <p:sldIdLst>
    <p:sldId id="256" r:id="rId2"/>
    <p:sldId id="297" r:id="rId3"/>
    <p:sldId id="257" r:id="rId4"/>
    <p:sldId id="307" r:id="rId5"/>
    <p:sldId id="322" r:id="rId6"/>
    <p:sldId id="324" r:id="rId7"/>
    <p:sldId id="323" r:id="rId8"/>
    <p:sldId id="325" r:id="rId9"/>
    <p:sldId id="326" r:id="rId10"/>
    <p:sldId id="327" r:id="rId11"/>
    <p:sldId id="328" r:id="rId12"/>
    <p:sldId id="329" r:id="rId13"/>
    <p:sldId id="330" r:id="rId14"/>
    <p:sldId id="332" r:id="rId15"/>
    <p:sldId id="331" r:id="rId16"/>
    <p:sldId id="333" r:id="rId17"/>
    <p:sldId id="334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737"/>
    <a:srgbClr val="686868"/>
    <a:srgbClr val="0A0A0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91C53E-0ACD-437B-B9B6-6A7FAF5E502B}">
  <a:tblStyle styleId="{8C91C53E-0ACD-437B-B9B6-6A7FAF5E50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09" autoAdjust="0"/>
  </p:normalViewPr>
  <p:slideViewPr>
    <p:cSldViewPr snapToGrid="0">
      <p:cViewPr varScale="1">
        <p:scale>
          <a:sx n="143" d="100"/>
          <a:sy n="143" d="100"/>
        </p:scale>
        <p:origin x="68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77a667ef0f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77a667ef0f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7403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9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9" r:id="rId3"/>
    <p:sldLayoutId id="2147483685" r:id="rId4"/>
    <p:sldLayoutId id="2147483689" r:id="rId5"/>
    <p:sldLayoutId id="2147483706" r:id="rId6"/>
    <p:sldLayoutId id="2147483707" r:id="rId7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>
            <a:spLocks noGrp="1"/>
          </p:cNvSpPr>
          <p:nvPr>
            <p:ph type="subTitle" idx="1"/>
          </p:nvPr>
        </p:nvSpPr>
        <p:spPr>
          <a:xfrm>
            <a:off x="2363075" y="3777853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2023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년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03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월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31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일 금요일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1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시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20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분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1"/>
                </a:solidFill>
              </a:rPr>
              <a:t>Cheeyoon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M</a:t>
            </a:r>
            <a:r>
              <a:rPr lang="en" dirty="0" smtClean="0">
                <a:solidFill>
                  <a:schemeClr val="lt1"/>
                </a:solidFill>
              </a:rPr>
              <a:t>ovie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515456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관리자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932204"/>
            <a:ext cx="8136904" cy="3265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ts val="2300"/>
              </a:lnSpc>
              <a:defRPr sz="1600">
                <a:solidFill>
                  <a:srgbClr val="464646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defRPr>
            </a:lvl1pPr>
          </a:lstStyle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en-US" altLang="ko-KR" sz="2000" dirty="0">
                <a:solidFill>
                  <a:schemeClr val="tx1"/>
                </a:solidFill>
                <a:latin typeface="+mn-ea"/>
                <a:ea typeface="+mn-ea"/>
              </a:rPr>
              <a:t>ADMIN</a:t>
            </a:r>
            <a:r>
              <a:rPr lang="ko-KR" altLang="en-US" sz="2000" dirty="0">
                <a:solidFill>
                  <a:schemeClr val="tx1"/>
                </a:solidFill>
                <a:latin typeface="+mn-ea"/>
                <a:ea typeface="+mn-ea"/>
              </a:rPr>
              <a:t>계정을 통해 관리자 계정 생성 및 삭제를 할 수 있다</a:t>
            </a:r>
            <a:r>
              <a:rPr lang="en-US" altLang="ko-KR" sz="2000" dirty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관리자모드에서는 회원 목록에서 한번에 회원관리를 하여 부적절한 행위의 회원은 제재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(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기간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영구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)</a:t>
            </a:r>
            <a:r>
              <a:rPr lang="ko-KR" altLang="en-US" sz="2000" dirty="0" err="1" smtClean="0">
                <a:solidFill>
                  <a:schemeClr val="tx1"/>
                </a:solidFill>
                <a:latin typeface="+mn-ea"/>
                <a:ea typeface="+mn-ea"/>
              </a:rPr>
              <a:t>를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관리자는 영화나 인물의 등록 및 수정이 가능하여 정보 서비스의 품질을 개선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게시판이나 평점의 부적절한 언행이 보이는 글들은 관리자가 임의로 삭제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10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2325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417324" y="1321903"/>
            <a:ext cx="1070790" cy="51236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비회원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485724" y="1325220"/>
            <a:ext cx="1070790" cy="51236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>
                <a:latin typeface="+mn-ea"/>
              </a:rPr>
              <a:t>정</a:t>
            </a:r>
            <a:r>
              <a:rPr lang="ko-KR" altLang="en-US" sz="1600" b="1" dirty="0" smtClean="0">
                <a:latin typeface="+mn-ea"/>
              </a:rPr>
              <a:t>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057464" y="1296614"/>
            <a:ext cx="1005392" cy="51236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관리자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4192" y="1941929"/>
            <a:ext cx="1427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 관리 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관리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인물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관리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관리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878470" y="611793"/>
            <a:ext cx="1070790" cy="44611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err="1" smtClean="0">
                <a:solidFill>
                  <a:schemeClr val="tx1"/>
                </a:solidFill>
                <a:latin typeface="+mn-ea"/>
              </a:rPr>
              <a:t>블랙회원</a:t>
            </a:r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163854" y="3108807"/>
            <a:ext cx="4818836" cy="1296427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000" b="1" dirty="0">
                <a:solidFill>
                  <a:schemeClr val="tx1"/>
                </a:solidFill>
              </a:rPr>
              <a:t>▷ 용어정리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이용자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영화리뷰 </a:t>
            </a:r>
            <a:r>
              <a:rPr lang="ko-KR" altLang="en-US" sz="1000" b="1" dirty="0">
                <a:solidFill>
                  <a:schemeClr val="tx1"/>
                </a:solidFill>
              </a:rPr>
              <a:t>시스템을 이용하고자 하는 모든 사람들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관리자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관리자 권한을 부여 받은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운영자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비회원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거치지 않고 시스템을 이용하는 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회 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거쳐 가입한 자로</a:t>
            </a:r>
            <a:r>
              <a:rPr lang="en-US" altLang="ko-KR" sz="1000" b="1" dirty="0">
                <a:solidFill>
                  <a:schemeClr val="tx1"/>
                </a:solidFill>
              </a:rPr>
              <a:t>,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모든 권한 이용 가능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67547" y="465516"/>
            <a:ext cx="1430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이용자 권한</a:t>
            </a:r>
          </a:p>
        </p:txBody>
      </p:sp>
      <p:sp>
        <p:nvSpPr>
          <p:cNvPr id="14" name="오른쪽 화살표 13"/>
          <p:cNvSpPr/>
          <p:nvPr/>
        </p:nvSpPr>
        <p:spPr>
          <a:xfrm>
            <a:off x="4982495" y="1363387"/>
            <a:ext cx="781169" cy="436033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회원가입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16253" y="1957712"/>
            <a:ext cx="1638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평점 등록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글 작성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댓글 작성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59419" y="1941929"/>
            <a:ext cx="176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인물 검색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상세 조회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조회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8" name="덧셈 기호 17"/>
          <p:cNvSpPr/>
          <p:nvPr/>
        </p:nvSpPr>
        <p:spPr>
          <a:xfrm>
            <a:off x="5131091" y="2002256"/>
            <a:ext cx="262113" cy="289064"/>
          </a:xfrm>
          <a:prstGeom prst="mathPlus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꺾인 연결선 20"/>
          <p:cNvCxnSpPr>
            <a:stCxn id="6" idx="0"/>
          </p:cNvCxnSpPr>
          <p:nvPr/>
        </p:nvCxnSpPr>
        <p:spPr>
          <a:xfrm rot="16200000" flipV="1">
            <a:off x="5771067" y="75168"/>
            <a:ext cx="490372" cy="2009732"/>
          </a:xfrm>
          <a:prstGeom prst="bentConnector2">
            <a:avLst/>
          </a:prstGeom>
          <a:ln w="38100">
            <a:solidFill>
              <a:schemeClr val="bg1">
                <a:lumMod val="65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204226" y="559672"/>
            <a:ext cx="77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chemeClr val="bg1">
                    <a:lumMod val="65000"/>
                  </a:schemeClr>
                </a:solidFill>
              </a:rPr>
              <a:t>회원 제재</a:t>
            </a:r>
            <a:endParaRPr lang="ko-KR" altLang="en-US" sz="1000" b="1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24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11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77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6. </a:t>
            </a:r>
            <a:r>
              <a:rPr lang="ko-KR" altLang="en-US" sz="1800" b="1" dirty="0" err="1" smtClean="0">
                <a:latin typeface="+mj-ea"/>
                <a:ea typeface="+mj-ea"/>
              </a:rPr>
              <a:t>유스케이스</a:t>
            </a:r>
            <a:r>
              <a:rPr lang="ko-KR" altLang="en-US" sz="1800" b="1" dirty="0" smtClean="0">
                <a:latin typeface="+mj-ea"/>
                <a:ea typeface="+mj-ea"/>
              </a:rPr>
              <a:t>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(usecase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794272" y="683689"/>
            <a:ext cx="5910079" cy="4048301"/>
          </a:xfrm>
          <a:prstGeom prst="rect">
            <a:avLst/>
          </a:prstGeom>
          <a:noFill/>
          <a:ln w="25400">
            <a:solidFill>
              <a:srgbClr val="37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6402814" y="776814"/>
            <a:ext cx="909878" cy="2162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관리자등록</a:t>
            </a:r>
            <a:endParaRPr lang="ko-KR" altLang="en-US" sz="1000" b="1" dirty="0"/>
          </a:p>
        </p:txBody>
      </p:sp>
      <p:sp>
        <p:nvSpPr>
          <p:cNvPr id="20" name="타원 19"/>
          <p:cNvSpPr/>
          <p:nvPr/>
        </p:nvSpPr>
        <p:spPr>
          <a:xfrm>
            <a:off x="6377063" y="1124852"/>
            <a:ext cx="909878" cy="2162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관리자삭제</a:t>
            </a:r>
            <a:endParaRPr lang="ko-KR" altLang="en-US" sz="1000" b="1" dirty="0"/>
          </a:p>
        </p:txBody>
      </p:sp>
      <p:sp>
        <p:nvSpPr>
          <p:cNvPr id="23" name="타원 22"/>
          <p:cNvSpPr/>
          <p:nvPr/>
        </p:nvSpPr>
        <p:spPr>
          <a:xfrm>
            <a:off x="2308888" y="767381"/>
            <a:ext cx="762619" cy="2380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회원가입</a:t>
            </a:r>
            <a:endParaRPr lang="ko-KR" altLang="en-US" sz="1000" b="1" dirty="0"/>
          </a:p>
        </p:txBody>
      </p:sp>
      <p:sp>
        <p:nvSpPr>
          <p:cNvPr id="25" name="타원 24"/>
          <p:cNvSpPr/>
          <p:nvPr/>
        </p:nvSpPr>
        <p:spPr>
          <a:xfrm>
            <a:off x="2520335" y="2111892"/>
            <a:ext cx="675106" cy="22681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endParaRPr lang="ko-KR" altLang="en-US" sz="1000" b="1" dirty="0"/>
          </a:p>
        </p:txBody>
      </p:sp>
      <p:sp>
        <p:nvSpPr>
          <p:cNvPr id="26" name="타원 25"/>
          <p:cNvSpPr/>
          <p:nvPr/>
        </p:nvSpPr>
        <p:spPr>
          <a:xfrm>
            <a:off x="3255627" y="2019929"/>
            <a:ext cx="801881" cy="2272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비번찾기</a:t>
            </a:r>
            <a:endParaRPr lang="ko-KR" altLang="en-US" sz="1000" b="1" dirty="0"/>
          </a:p>
        </p:txBody>
      </p:sp>
      <p:sp>
        <p:nvSpPr>
          <p:cNvPr id="27" name="타원 26"/>
          <p:cNvSpPr/>
          <p:nvPr/>
        </p:nvSpPr>
        <p:spPr>
          <a:xfrm>
            <a:off x="4099821" y="1963252"/>
            <a:ext cx="777040" cy="2272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정보수정</a:t>
            </a:r>
            <a:endParaRPr lang="ko-KR" altLang="en-US" sz="1000" b="1" dirty="0"/>
          </a:p>
        </p:txBody>
      </p:sp>
      <p:sp>
        <p:nvSpPr>
          <p:cNvPr id="28" name="타원 27"/>
          <p:cNvSpPr/>
          <p:nvPr/>
        </p:nvSpPr>
        <p:spPr>
          <a:xfrm>
            <a:off x="4989325" y="1942755"/>
            <a:ext cx="816087" cy="24294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회원탈퇴</a:t>
            </a:r>
            <a:endParaRPr lang="ko-KR" altLang="en-US" sz="1000" b="1" dirty="0"/>
          </a:p>
        </p:txBody>
      </p:sp>
      <p:sp>
        <p:nvSpPr>
          <p:cNvPr id="29" name="타원 28"/>
          <p:cNvSpPr/>
          <p:nvPr/>
        </p:nvSpPr>
        <p:spPr>
          <a:xfrm>
            <a:off x="2305070" y="1144568"/>
            <a:ext cx="848962" cy="28460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30" name="타원 29"/>
          <p:cNvSpPr/>
          <p:nvPr/>
        </p:nvSpPr>
        <p:spPr>
          <a:xfrm>
            <a:off x="2321830" y="1625579"/>
            <a:ext cx="920855" cy="31355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상세보기</a:t>
            </a:r>
            <a:endParaRPr lang="ko-KR" altLang="en-US" sz="1000" b="1" dirty="0"/>
          </a:p>
        </p:txBody>
      </p:sp>
      <p:sp>
        <p:nvSpPr>
          <p:cNvPr id="31" name="타원 30"/>
          <p:cNvSpPr/>
          <p:nvPr/>
        </p:nvSpPr>
        <p:spPr>
          <a:xfrm>
            <a:off x="4044959" y="2476056"/>
            <a:ext cx="920883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자유게시판</a:t>
            </a:r>
            <a:endParaRPr lang="ko-KR" altLang="en-US" sz="1000" b="1" dirty="0"/>
          </a:p>
        </p:txBody>
      </p:sp>
      <p:sp>
        <p:nvSpPr>
          <p:cNvPr id="32" name="타원 31"/>
          <p:cNvSpPr/>
          <p:nvPr/>
        </p:nvSpPr>
        <p:spPr>
          <a:xfrm>
            <a:off x="2481381" y="4310828"/>
            <a:ext cx="651236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인물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정보</a:t>
            </a:r>
            <a:endParaRPr lang="ko-KR" altLang="en-US" sz="1000" b="1" dirty="0"/>
          </a:p>
        </p:txBody>
      </p:sp>
      <p:sp>
        <p:nvSpPr>
          <p:cNvPr id="33" name="타원 32"/>
          <p:cNvSpPr/>
          <p:nvPr/>
        </p:nvSpPr>
        <p:spPr>
          <a:xfrm>
            <a:off x="2346508" y="2841732"/>
            <a:ext cx="667932" cy="35227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현재 </a:t>
            </a:r>
            <a:r>
              <a:rPr lang="ko-KR" altLang="en-US" sz="1000" b="1" dirty="0" err="1" smtClean="0"/>
              <a:t>상영작</a:t>
            </a:r>
            <a:endParaRPr lang="ko-KR" altLang="en-US" sz="1000" b="1" dirty="0"/>
          </a:p>
        </p:txBody>
      </p:sp>
      <p:sp>
        <p:nvSpPr>
          <p:cNvPr id="35" name="타원 34"/>
          <p:cNvSpPr/>
          <p:nvPr/>
        </p:nvSpPr>
        <p:spPr>
          <a:xfrm>
            <a:off x="5060212" y="2871663"/>
            <a:ext cx="965162" cy="38426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글작성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수정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36" name="타원 35"/>
          <p:cNvSpPr/>
          <p:nvPr/>
        </p:nvSpPr>
        <p:spPr>
          <a:xfrm>
            <a:off x="2367874" y="3281039"/>
            <a:ext cx="646565" cy="36042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방영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err="1" smtClean="0"/>
              <a:t>예고작</a:t>
            </a:r>
            <a:endParaRPr lang="ko-KR" altLang="en-US" sz="1000" b="1" dirty="0"/>
          </a:p>
        </p:txBody>
      </p:sp>
      <p:sp>
        <p:nvSpPr>
          <p:cNvPr id="37" name="타원 36"/>
          <p:cNvSpPr/>
          <p:nvPr/>
        </p:nvSpPr>
        <p:spPr>
          <a:xfrm>
            <a:off x="3574888" y="1643451"/>
            <a:ext cx="788113" cy="23371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평점등록</a:t>
            </a:r>
            <a:endParaRPr lang="ko-KR" altLang="en-US" sz="1000" b="1" dirty="0"/>
          </a:p>
        </p:txBody>
      </p:sp>
      <p:sp>
        <p:nvSpPr>
          <p:cNvPr id="38" name="타원 37"/>
          <p:cNvSpPr/>
          <p:nvPr/>
        </p:nvSpPr>
        <p:spPr>
          <a:xfrm>
            <a:off x="4901114" y="3423770"/>
            <a:ext cx="861020" cy="36123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댓글작성</a:t>
            </a:r>
            <a:r>
              <a:rPr lang="en-US" altLang="ko-KR" sz="1000" b="1" dirty="0" smtClean="0"/>
              <a:t>,</a:t>
            </a:r>
          </a:p>
          <a:p>
            <a:pPr algn="ctr"/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39" name="타원 38"/>
          <p:cNvSpPr/>
          <p:nvPr/>
        </p:nvSpPr>
        <p:spPr>
          <a:xfrm>
            <a:off x="5245214" y="1480273"/>
            <a:ext cx="776855" cy="22861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회원제재</a:t>
            </a:r>
            <a:endParaRPr lang="ko-KR" altLang="en-US" sz="1000" b="1" dirty="0"/>
          </a:p>
        </p:txBody>
      </p:sp>
      <p:sp>
        <p:nvSpPr>
          <p:cNvPr id="40" name="타원 39"/>
          <p:cNvSpPr/>
          <p:nvPr/>
        </p:nvSpPr>
        <p:spPr>
          <a:xfrm>
            <a:off x="6517807" y="3023803"/>
            <a:ext cx="780861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영화등록</a:t>
            </a:r>
            <a:endParaRPr lang="en-US" altLang="ko-KR" sz="1000" b="1" dirty="0" smtClean="0"/>
          </a:p>
        </p:txBody>
      </p:sp>
      <p:sp>
        <p:nvSpPr>
          <p:cNvPr id="41" name="타원 40"/>
          <p:cNvSpPr/>
          <p:nvPr/>
        </p:nvSpPr>
        <p:spPr>
          <a:xfrm>
            <a:off x="6308411" y="2626036"/>
            <a:ext cx="920883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게시판관리</a:t>
            </a:r>
            <a:endParaRPr lang="ko-KR" altLang="en-US" sz="1000" b="1" dirty="0"/>
          </a:p>
        </p:txBody>
      </p:sp>
      <p:sp>
        <p:nvSpPr>
          <p:cNvPr id="42" name="타원 41"/>
          <p:cNvSpPr/>
          <p:nvPr/>
        </p:nvSpPr>
        <p:spPr>
          <a:xfrm>
            <a:off x="6346246" y="1468089"/>
            <a:ext cx="800673" cy="2701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 목록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검색</a:t>
            </a:r>
            <a:endParaRPr lang="ko-KR" altLang="en-US" sz="1000" b="1" dirty="0"/>
          </a:p>
        </p:txBody>
      </p:sp>
      <p:sp>
        <p:nvSpPr>
          <p:cNvPr id="43" name="타원 42"/>
          <p:cNvSpPr/>
          <p:nvPr/>
        </p:nvSpPr>
        <p:spPr>
          <a:xfrm>
            <a:off x="6569788" y="3859375"/>
            <a:ext cx="780860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인물등록</a:t>
            </a:r>
            <a:endParaRPr lang="en-US" altLang="ko-KR" sz="1000" b="1" dirty="0" smtClean="0"/>
          </a:p>
        </p:txBody>
      </p:sp>
      <p:sp>
        <p:nvSpPr>
          <p:cNvPr id="45" name="타원 44"/>
          <p:cNvSpPr/>
          <p:nvPr/>
        </p:nvSpPr>
        <p:spPr>
          <a:xfrm>
            <a:off x="6381309" y="1951388"/>
            <a:ext cx="822150" cy="2155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삭제</a:t>
            </a:r>
            <a:endParaRPr lang="ko-KR" altLang="en-US" sz="1000" b="1" dirty="0"/>
          </a:p>
        </p:txBody>
      </p:sp>
      <p:grpSp>
        <p:nvGrpSpPr>
          <p:cNvPr id="46" name="그룹 45"/>
          <p:cNvGrpSpPr/>
          <p:nvPr/>
        </p:nvGrpSpPr>
        <p:grpSpPr>
          <a:xfrm>
            <a:off x="937336" y="2659588"/>
            <a:ext cx="668773" cy="588777"/>
            <a:chOff x="810398" y="2362099"/>
            <a:chExt cx="668773" cy="785037"/>
          </a:xfrm>
        </p:grpSpPr>
        <p:grpSp>
          <p:nvGrpSpPr>
            <p:cNvPr id="47" name="그룹 46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49" name="타원 48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0" name="직선 연결선 49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>
                <a:stCxn id="49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extBox 47"/>
            <p:cNvSpPr txBox="1"/>
            <p:nvPr/>
          </p:nvSpPr>
          <p:spPr>
            <a:xfrm>
              <a:off x="810398" y="2818841"/>
              <a:ext cx="66877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member</a:t>
              </a:r>
              <a:endParaRPr lang="ko-KR" altLang="en-US" sz="1000" dirty="0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843858" y="1333136"/>
            <a:ext cx="893193" cy="588777"/>
            <a:chOff x="692060" y="2362099"/>
            <a:chExt cx="893193" cy="785037"/>
          </a:xfrm>
        </p:grpSpPr>
        <p:grpSp>
          <p:nvGrpSpPr>
            <p:cNvPr id="55" name="그룹 54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57" name="타원 56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8" name="직선 연결선 57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>
                <a:stCxn id="57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/>
            <p:cNvSpPr txBox="1"/>
            <p:nvPr/>
          </p:nvSpPr>
          <p:spPr>
            <a:xfrm>
              <a:off x="692060" y="2818841"/>
              <a:ext cx="89319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nonmember</a:t>
              </a:r>
              <a:endParaRPr lang="ko-KR" altLang="en-US" sz="1000" dirty="0"/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233866" y="1947203"/>
            <a:ext cx="428322" cy="588777"/>
            <a:chOff x="934391" y="2362099"/>
            <a:chExt cx="428322" cy="785037"/>
          </a:xfrm>
        </p:grpSpPr>
        <p:grpSp>
          <p:nvGrpSpPr>
            <p:cNvPr id="63" name="그룹 62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65" name="타원 64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66" name="직선 연결선 65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stCxn id="65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/>
            <p:cNvSpPr txBox="1"/>
            <p:nvPr/>
          </p:nvSpPr>
          <p:spPr>
            <a:xfrm>
              <a:off x="934391" y="2818841"/>
              <a:ext cx="428322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user</a:t>
              </a:r>
              <a:endParaRPr lang="ko-KR" altLang="en-US" sz="1000" dirty="0"/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8065511" y="2050976"/>
            <a:ext cx="532518" cy="588778"/>
            <a:chOff x="889507" y="2362099"/>
            <a:chExt cx="532518" cy="785038"/>
          </a:xfrm>
        </p:grpSpPr>
        <p:grpSp>
          <p:nvGrpSpPr>
            <p:cNvPr id="71" name="그룹 70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73" name="타원 72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74" name="직선 연결선 73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>
                <a:stCxn id="73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/>
            <p:cNvSpPr txBox="1"/>
            <p:nvPr/>
          </p:nvSpPr>
          <p:spPr>
            <a:xfrm>
              <a:off x="889507" y="2818842"/>
              <a:ext cx="532518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 smtClean="0"/>
                <a:t>admin</a:t>
              </a:r>
              <a:endParaRPr lang="en-US" altLang="ko-KR" sz="1000" dirty="0"/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12</a:t>
              </a:r>
              <a:endParaRPr lang="ko-KR" altLang="en-US" dirty="0"/>
            </a:p>
          </p:txBody>
        </p:sp>
      </p:grpSp>
      <p:cxnSp>
        <p:nvCxnSpPr>
          <p:cNvPr id="4" name="직선 화살표 연결선 3"/>
          <p:cNvCxnSpPr/>
          <p:nvPr/>
        </p:nvCxnSpPr>
        <p:spPr>
          <a:xfrm flipH="1">
            <a:off x="632969" y="1557716"/>
            <a:ext cx="443062" cy="4545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 flipH="1" flipV="1">
            <a:off x="596202" y="2274383"/>
            <a:ext cx="427146" cy="5673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>
          <a:xfrm>
            <a:off x="2402357" y="3823516"/>
            <a:ext cx="654387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순위표</a:t>
            </a:r>
            <a:endParaRPr lang="ko-KR" altLang="en-US" sz="1000" b="1" dirty="0"/>
          </a:p>
        </p:txBody>
      </p:sp>
      <p:sp>
        <p:nvSpPr>
          <p:cNvPr id="87" name="TextBox 86"/>
          <p:cNvSpPr txBox="1"/>
          <p:nvPr/>
        </p:nvSpPr>
        <p:spPr>
          <a:xfrm>
            <a:off x="4914181" y="3290929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2704194" y="1471467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89" name="직선 화살표 연결선 88"/>
          <p:cNvCxnSpPr/>
          <p:nvPr/>
        </p:nvCxnSpPr>
        <p:spPr>
          <a:xfrm flipH="1" flipV="1">
            <a:off x="4506485" y="2814973"/>
            <a:ext cx="1116" cy="22894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/>
          <p:cNvCxnSpPr/>
          <p:nvPr/>
        </p:nvCxnSpPr>
        <p:spPr>
          <a:xfrm flipH="1" flipV="1">
            <a:off x="4831188" y="3319803"/>
            <a:ext cx="196195" cy="13775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4213637" y="2890475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" name="타원 98"/>
          <p:cNvSpPr/>
          <p:nvPr/>
        </p:nvSpPr>
        <p:spPr>
          <a:xfrm>
            <a:off x="4116896" y="3048328"/>
            <a:ext cx="771641" cy="3492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글상세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보기</a:t>
            </a:r>
            <a:endParaRPr lang="ko-KR" altLang="en-US" sz="1000" b="1" dirty="0"/>
          </a:p>
        </p:txBody>
      </p:sp>
      <p:sp>
        <p:nvSpPr>
          <p:cNvPr id="100" name="타원 99"/>
          <p:cNvSpPr/>
          <p:nvPr/>
        </p:nvSpPr>
        <p:spPr>
          <a:xfrm>
            <a:off x="6567558" y="3410285"/>
            <a:ext cx="780861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영화수정</a:t>
            </a:r>
            <a:endParaRPr lang="en-US" altLang="ko-KR" sz="1000" b="1" dirty="0" smtClean="0"/>
          </a:p>
        </p:txBody>
      </p:sp>
      <p:sp>
        <p:nvSpPr>
          <p:cNvPr id="101" name="타원 100"/>
          <p:cNvSpPr/>
          <p:nvPr/>
        </p:nvSpPr>
        <p:spPr>
          <a:xfrm>
            <a:off x="6656625" y="4279251"/>
            <a:ext cx="780860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인물수정</a:t>
            </a:r>
            <a:endParaRPr lang="en-US" altLang="ko-KR" sz="1000" b="1" dirty="0" smtClean="0"/>
          </a:p>
        </p:txBody>
      </p:sp>
      <p:cxnSp>
        <p:nvCxnSpPr>
          <p:cNvPr id="102" name="직선 화살표 연결선 101"/>
          <p:cNvCxnSpPr/>
          <p:nvPr/>
        </p:nvCxnSpPr>
        <p:spPr>
          <a:xfrm flipH="1" flipV="1">
            <a:off x="4922527" y="2740286"/>
            <a:ext cx="164004" cy="1927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4914181" y="2737787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06" name="직선 화살표 연결선 105"/>
          <p:cNvCxnSpPr/>
          <p:nvPr/>
        </p:nvCxnSpPr>
        <p:spPr>
          <a:xfrm flipH="1" flipV="1">
            <a:off x="2770876" y="1400636"/>
            <a:ext cx="24195" cy="21341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3265926" y="1591559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12" name="직선 화살표 연결선 111"/>
          <p:cNvCxnSpPr/>
          <p:nvPr/>
        </p:nvCxnSpPr>
        <p:spPr>
          <a:xfrm flipH="1">
            <a:off x="3255627" y="1765759"/>
            <a:ext cx="298744" cy="1415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>
            <a:endCxn id="29" idx="2"/>
          </p:cNvCxnSpPr>
          <p:nvPr/>
        </p:nvCxnSpPr>
        <p:spPr>
          <a:xfrm flipV="1">
            <a:off x="1436236" y="1286872"/>
            <a:ext cx="868834" cy="22205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>
            <a:endCxn id="23" idx="3"/>
          </p:cNvCxnSpPr>
          <p:nvPr/>
        </p:nvCxnSpPr>
        <p:spPr>
          <a:xfrm flipV="1">
            <a:off x="1422538" y="970528"/>
            <a:ext cx="998033" cy="53681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/>
          <p:cNvCxnSpPr>
            <a:endCxn id="30" idx="2"/>
          </p:cNvCxnSpPr>
          <p:nvPr/>
        </p:nvCxnSpPr>
        <p:spPr>
          <a:xfrm>
            <a:off x="1408252" y="1555996"/>
            <a:ext cx="913578" cy="226359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/>
          <p:cNvCxnSpPr>
            <a:endCxn id="33" idx="2"/>
          </p:cNvCxnSpPr>
          <p:nvPr/>
        </p:nvCxnSpPr>
        <p:spPr>
          <a:xfrm>
            <a:off x="1426336" y="1579868"/>
            <a:ext cx="920172" cy="143800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/>
          <p:cNvCxnSpPr>
            <a:endCxn id="36" idx="2"/>
          </p:cNvCxnSpPr>
          <p:nvPr/>
        </p:nvCxnSpPr>
        <p:spPr>
          <a:xfrm>
            <a:off x="1414691" y="1568361"/>
            <a:ext cx="953183" cy="189289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/>
          <p:cNvCxnSpPr>
            <a:endCxn id="84" idx="2"/>
          </p:cNvCxnSpPr>
          <p:nvPr/>
        </p:nvCxnSpPr>
        <p:spPr>
          <a:xfrm>
            <a:off x="1421194" y="1568361"/>
            <a:ext cx="981163" cy="240778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/>
          <p:cNvCxnSpPr>
            <a:endCxn id="32" idx="2"/>
          </p:cNvCxnSpPr>
          <p:nvPr/>
        </p:nvCxnSpPr>
        <p:spPr>
          <a:xfrm>
            <a:off x="1435080" y="1554413"/>
            <a:ext cx="1046301" cy="290904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>
            <a:endCxn id="25" idx="2"/>
          </p:cNvCxnSpPr>
          <p:nvPr/>
        </p:nvCxnSpPr>
        <p:spPr>
          <a:xfrm flipV="1">
            <a:off x="1412050" y="2225301"/>
            <a:ext cx="1108285" cy="63417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연결선 138"/>
          <p:cNvCxnSpPr>
            <a:endCxn id="30" idx="2"/>
          </p:cNvCxnSpPr>
          <p:nvPr/>
        </p:nvCxnSpPr>
        <p:spPr>
          <a:xfrm flipV="1">
            <a:off x="1419624" y="1782355"/>
            <a:ext cx="902206" cy="110388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/>
          <p:cNvCxnSpPr>
            <a:endCxn id="29" idx="2"/>
          </p:cNvCxnSpPr>
          <p:nvPr/>
        </p:nvCxnSpPr>
        <p:spPr>
          <a:xfrm flipV="1">
            <a:off x="1427139" y="1286872"/>
            <a:ext cx="877931" cy="158479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연결선 142"/>
          <p:cNvCxnSpPr>
            <a:endCxn id="33" idx="2"/>
          </p:cNvCxnSpPr>
          <p:nvPr/>
        </p:nvCxnSpPr>
        <p:spPr>
          <a:xfrm>
            <a:off x="1445984" y="2876814"/>
            <a:ext cx="900524" cy="14105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>
            <a:endCxn id="36" idx="2"/>
          </p:cNvCxnSpPr>
          <p:nvPr/>
        </p:nvCxnSpPr>
        <p:spPr>
          <a:xfrm>
            <a:off x="1443529" y="2866950"/>
            <a:ext cx="924345" cy="59430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연결선 147"/>
          <p:cNvCxnSpPr>
            <a:endCxn id="84" idx="2"/>
          </p:cNvCxnSpPr>
          <p:nvPr/>
        </p:nvCxnSpPr>
        <p:spPr>
          <a:xfrm>
            <a:off x="1436236" y="2871663"/>
            <a:ext cx="966121" cy="110448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연결선 149"/>
          <p:cNvCxnSpPr>
            <a:endCxn id="32" idx="2"/>
          </p:cNvCxnSpPr>
          <p:nvPr/>
        </p:nvCxnSpPr>
        <p:spPr>
          <a:xfrm>
            <a:off x="1427139" y="2902664"/>
            <a:ext cx="1054242" cy="156079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연결선 151"/>
          <p:cNvCxnSpPr>
            <a:endCxn id="26" idx="4"/>
          </p:cNvCxnSpPr>
          <p:nvPr/>
        </p:nvCxnSpPr>
        <p:spPr>
          <a:xfrm flipV="1">
            <a:off x="1432930" y="2247215"/>
            <a:ext cx="2223638" cy="6673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연결선 153"/>
          <p:cNvCxnSpPr>
            <a:endCxn id="27" idx="4"/>
          </p:cNvCxnSpPr>
          <p:nvPr/>
        </p:nvCxnSpPr>
        <p:spPr>
          <a:xfrm flipV="1">
            <a:off x="1436434" y="2190538"/>
            <a:ext cx="3051907" cy="7090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직선 연결선 155"/>
          <p:cNvCxnSpPr>
            <a:endCxn id="28" idx="4"/>
          </p:cNvCxnSpPr>
          <p:nvPr/>
        </p:nvCxnSpPr>
        <p:spPr>
          <a:xfrm flipV="1">
            <a:off x="1463803" y="2185696"/>
            <a:ext cx="3933566" cy="714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연결선 157"/>
          <p:cNvCxnSpPr>
            <a:endCxn id="31" idx="2"/>
          </p:cNvCxnSpPr>
          <p:nvPr/>
        </p:nvCxnSpPr>
        <p:spPr>
          <a:xfrm flipV="1">
            <a:off x="1473446" y="2628686"/>
            <a:ext cx="2571513" cy="2845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연결선 159"/>
          <p:cNvCxnSpPr>
            <a:endCxn id="2" idx="5"/>
          </p:cNvCxnSpPr>
          <p:nvPr/>
        </p:nvCxnSpPr>
        <p:spPr>
          <a:xfrm flipH="1" flipV="1">
            <a:off x="7179443" y="961353"/>
            <a:ext cx="989677" cy="128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직선 연결선 161"/>
          <p:cNvCxnSpPr>
            <a:endCxn id="20" idx="5"/>
          </p:cNvCxnSpPr>
          <p:nvPr/>
        </p:nvCxnSpPr>
        <p:spPr>
          <a:xfrm flipH="1" flipV="1">
            <a:off x="7153692" y="1309391"/>
            <a:ext cx="1015428" cy="9378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직선 연결선 163"/>
          <p:cNvCxnSpPr>
            <a:endCxn id="42" idx="5"/>
          </p:cNvCxnSpPr>
          <p:nvPr/>
        </p:nvCxnSpPr>
        <p:spPr>
          <a:xfrm flipH="1" flipV="1">
            <a:off x="7029663" y="1698680"/>
            <a:ext cx="1164723" cy="575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직선 연결선 165"/>
          <p:cNvCxnSpPr>
            <a:endCxn id="45" idx="6"/>
          </p:cNvCxnSpPr>
          <p:nvPr/>
        </p:nvCxnSpPr>
        <p:spPr>
          <a:xfrm flipH="1" flipV="1">
            <a:off x="7203459" y="2059168"/>
            <a:ext cx="990927" cy="230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직선 화살표 연결선 166"/>
          <p:cNvCxnSpPr/>
          <p:nvPr/>
        </p:nvCxnSpPr>
        <p:spPr>
          <a:xfrm>
            <a:off x="6046911" y="1603166"/>
            <a:ext cx="29933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/>
          <p:cNvSpPr txBox="1"/>
          <p:nvPr/>
        </p:nvSpPr>
        <p:spPr>
          <a:xfrm>
            <a:off x="5848409" y="1437065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71" name="직선 연결선 170"/>
          <p:cNvCxnSpPr>
            <a:endCxn id="41" idx="6"/>
          </p:cNvCxnSpPr>
          <p:nvPr/>
        </p:nvCxnSpPr>
        <p:spPr>
          <a:xfrm flipH="1">
            <a:off x="7229294" y="2287031"/>
            <a:ext cx="933577" cy="491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직선 연결선 173"/>
          <p:cNvCxnSpPr>
            <a:endCxn id="40" idx="7"/>
          </p:cNvCxnSpPr>
          <p:nvPr/>
        </p:nvCxnSpPr>
        <p:spPr>
          <a:xfrm flipH="1">
            <a:off x="7184314" y="2282451"/>
            <a:ext cx="978557" cy="7860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직선 연결선 175"/>
          <p:cNvCxnSpPr>
            <a:endCxn id="100" idx="7"/>
          </p:cNvCxnSpPr>
          <p:nvPr/>
        </p:nvCxnSpPr>
        <p:spPr>
          <a:xfrm flipH="1">
            <a:off x="7234065" y="2307098"/>
            <a:ext cx="913539" cy="11478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직선 연결선 177"/>
          <p:cNvCxnSpPr>
            <a:endCxn id="43" idx="7"/>
          </p:cNvCxnSpPr>
          <p:nvPr/>
        </p:nvCxnSpPr>
        <p:spPr>
          <a:xfrm flipH="1">
            <a:off x="7236294" y="2289759"/>
            <a:ext cx="954625" cy="1614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직선 연결선 179"/>
          <p:cNvCxnSpPr>
            <a:endCxn id="101" idx="7"/>
          </p:cNvCxnSpPr>
          <p:nvPr/>
        </p:nvCxnSpPr>
        <p:spPr>
          <a:xfrm flipH="1">
            <a:off x="7323131" y="2289759"/>
            <a:ext cx="832311" cy="2034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연결선 182"/>
          <p:cNvCxnSpPr>
            <a:endCxn id="31" idx="6"/>
          </p:cNvCxnSpPr>
          <p:nvPr/>
        </p:nvCxnSpPr>
        <p:spPr>
          <a:xfrm flipH="1">
            <a:off x="4965842" y="2262591"/>
            <a:ext cx="3197029" cy="3660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/>
          <p:cNvCxnSpPr>
            <a:endCxn id="25" idx="5"/>
          </p:cNvCxnSpPr>
          <p:nvPr/>
        </p:nvCxnSpPr>
        <p:spPr>
          <a:xfrm flipH="1">
            <a:off x="3096574" y="2262591"/>
            <a:ext cx="5058868" cy="429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직선 연결선 188"/>
          <p:cNvCxnSpPr>
            <a:endCxn id="26" idx="5"/>
          </p:cNvCxnSpPr>
          <p:nvPr/>
        </p:nvCxnSpPr>
        <p:spPr>
          <a:xfrm flipH="1" flipV="1">
            <a:off x="3940075" y="2213930"/>
            <a:ext cx="4222796" cy="762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0"/>
          <p:cNvCxnSpPr>
            <a:endCxn id="27" idx="5"/>
          </p:cNvCxnSpPr>
          <p:nvPr/>
        </p:nvCxnSpPr>
        <p:spPr>
          <a:xfrm flipH="1" flipV="1">
            <a:off x="4763066" y="2157253"/>
            <a:ext cx="3412827" cy="123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00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(user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79262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방문이용자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321928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가입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2264594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6035258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영화순위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5092592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평점등록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4149926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인물검색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3207260" y="667575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84" name="직사각형 83"/>
          <p:cNvSpPr/>
          <p:nvPr/>
        </p:nvSpPr>
        <p:spPr>
          <a:xfrm>
            <a:off x="6977924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85" name="직사각형 84"/>
          <p:cNvSpPr/>
          <p:nvPr/>
        </p:nvSpPr>
        <p:spPr>
          <a:xfrm>
            <a:off x="7920590" y="660648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739262" y="1022833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1681928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2624594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3567260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4509926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5452592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395258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7337924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8280590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580994" y="125918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1545393" y="125918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663960" y="105273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회원정보입력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906088" y="1344339"/>
            <a:ext cx="63930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672272" y="1415282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smtClean="0"/>
              <a:t>회원정보확인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906088" y="1415282"/>
            <a:ext cx="622702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703660" y="1001175"/>
            <a:ext cx="10214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1.1 id</a:t>
            </a:r>
            <a:r>
              <a:rPr lang="ko-KR" altLang="en-US" sz="1000" dirty="0" smtClean="0"/>
              <a:t>중복체크</a:t>
            </a:r>
            <a:endParaRPr lang="ko-KR" altLang="en-US" sz="1000" dirty="0"/>
          </a:p>
        </p:txBody>
      </p:sp>
      <p:cxnSp>
        <p:nvCxnSpPr>
          <p:cNvPr id="102" name="구부러진 연결선 101"/>
          <p:cNvCxnSpPr/>
          <p:nvPr/>
        </p:nvCxnSpPr>
        <p:spPr>
          <a:xfrm rot="16200000" flipH="1">
            <a:off x="1854985" y="1167088"/>
            <a:ext cx="81009" cy="288032"/>
          </a:xfrm>
          <a:prstGeom prst="curvedConnector4">
            <a:avLst>
              <a:gd name="adj1" fmla="val -88979"/>
              <a:gd name="adj2" fmla="val 179366"/>
            </a:avLst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917342" y="1814174"/>
            <a:ext cx="151564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931196" y="1894575"/>
            <a:ext cx="155181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1500634" y="1578119"/>
            <a:ext cx="713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1064389" y="1886318"/>
            <a:ext cx="13548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회원정보확인승인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572903" y="174722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2477308" y="1740295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574319" y="2164976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580993" y="2632318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899872" y="2248766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880448" y="2324879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2579726" y="2006156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영화검색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2421204" y="2321363"/>
            <a:ext cx="1095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영화정보확인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3419872" y="2165480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4351659" y="262671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931196" y="2708353"/>
            <a:ext cx="334303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935864" y="2777630"/>
            <a:ext cx="338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3500085" y="2441230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인물검색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3337157" y="2794514"/>
            <a:ext cx="1095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인물정보확인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572903" y="3126744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5294325" y="3126743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924266" y="3186339"/>
            <a:ext cx="432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>
            <a:off x="928934" y="3255616"/>
            <a:ext cx="432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4444882" y="2946900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err="1" smtClean="0"/>
              <a:t>평점등록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3495107" y="3240321"/>
            <a:ext cx="1130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평점등록확인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579416" y="3607085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6236990" y="3607086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910416" y="3671251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915084" y="3740528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4584348" y="3439262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영화 순위 조회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4586236" y="3731704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영화 순위 확인</a:t>
            </a:r>
            <a:endParaRPr lang="ko-KR" altLang="en-US" sz="1000" dirty="0"/>
          </a:p>
        </p:txBody>
      </p:sp>
      <p:sp>
        <p:nvSpPr>
          <p:cNvPr id="139" name="직사각형 138"/>
          <p:cNvSpPr/>
          <p:nvPr/>
        </p:nvSpPr>
        <p:spPr>
          <a:xfrm>
            <a:off x="586348" y="404350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0" name="직사각형 139"/>
          <p:cNvSpPr/>
          <p:nvPr/>
        </p:nvSpPr>
        <p:spPr>
          <a:xfrm>
            <a:off x="7179656" y="4042897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1" name="직선 화살표 연결선 140"/>
          <p:cNvCxnSpPr/>
          <p:nvPr/>
        </p:nvCxnSpPr>
        <p:spPr>
          <a:xfrm>
            <a:off x="917348" y="4107668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화살표 연결선 141"/>
          <p:cNvCxnSpPr/>
          <p:nvPr/>
        </p:nvCxnSpPr>
        <p:spPr>
          <a:xfrm flipH="1">
            <a:off x="922016" y="4176945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2831828" y="4170859"/>
            <a:ext cx="29995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14. </a:t>
            </a:r>
            <a:r>
              <a:rPr lang="ko-KR" altLang="en-US" sz="1000" dirty="0" smtClean="0"/>
              <a:t>내 평점 등록 정보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</a:t>
            </a:r>
            <a:r>
              <a:rPr lang="ko-KR" altLang="en-US" sz="1000" dirty="0" err="1" smtClean="0"/>
              <a:t>게시글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정보 등 조회</a:t>
            </a:r>
            <a:endParaRPr lang="ko-KR" altLang="en-US" sz="1000" dirty="0"/>
          </a:p>
        </p:txBody>
      </p:sp>
      <p:sp>
        <p:nvSpPr>
          <p:cNvPr id="144" name="TextBox 143"/>
          <p:cNvSpPr txBox="1"/>
          <p:nvPr/>
        </p:nvSpPr>
        <p:spPr>
          <a:xfrm>
            <a:off x="3543155" y="3875218"/>
            <a:ext cx="9444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13. </a:t>
            </a:r>
            <a:r>
              <a:rPr lang="ko-KR" altLang="en-US" sz="1000" dirty="0" smtClean="0"/>
              <a:t>개인 메뉴</a:t>
            </a:r>
            <a:endParaRPr lang="ko-KR" altLang="en-US" sz="1000" dirty="0"/>
          </a:p>
        </p:txBody>
      </p:sp>
      <p:sp>
        <p:nvSpPr>
          <p:cNvPr id="145" name="직사각형 144"/>
          <p:cNvSpPr/>
          <p:nvPr/>
        </p:nvSpPr>
        <p:spPr>
          <a:xfrm>
            <a:off x="586346" y="450070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6" name="직사각형 145"/>
          <p:cNvSpPr/>
          <p:nvPr/>
        </p:nvSpPr>
        <p:spPr>
          <a:xfrm>
            <a:off x="8125766" y="450070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7" name="직선 화살표 연결선 146"/>
          <p:cNvCxnSpPr/>
          <p:nvPr/>
        </p:nvCxnSpPr>
        <p:spPr>
          <a:xfrm>
            <a:off x="917346" y="4564868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화살표 연결선 147"/>
          <p:cNvCxnSpPr/>
          <p:nvPr/>
        </p:nvCxnSpPr>
        <p:spPr>
          <a:xfrm flipH="1">
            <a:off x="922014" y="4634145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6317479" y="4671436"/>
            <a:ext cx="1072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16. </a:t>
            </a:r>
            <a:r>
              <a:rPr lang="ko-KR" altLang="en-US" sz="1000" dirty="0" smtClean="0"/>
              <a:t>게시판 확인</a:t>
            </a:r>
            <a:endParaRPr lang="ko-KR" altLang="en-US" sz="1000" dirty="0"/>
          </a:p>
        </p:txBody>
      </p:sp>
      <p:sp>
        <p:nvSpPr>
          <p:cNvPr id="150" name="TextBox 149"/>
          <p:cNvSpPr txBox="1"/>
          <p:nvPr/>
        </p:nvSpPr>
        <p:spPr>
          <a:xfrm>
            <a:off x="5405024" y="4350634"/>
            <a:ext cx="28488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15. </a:t>
            </a:r>
            <a:r>
              <a:rPr lang="ko-KR" altLang="en-US" sz="1000" dirty="0" smtClean="0"/>
              <a:t>글 작성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답글 달기</a:t>
            </a:r>
            <a:r>
              <a:rPr lang="en-US" altLang="ko-KR" sz="1000" dirty="0"/>
              <a:t>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댓글 달기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13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6364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(admin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46332" y="682855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관리자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883901" y="682437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3023863" y="687597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r>
              <a:rPr lang="en-US" altLang="ko-KR" sz="1000" b="1" dirty="0"/>
              <a:t> </a:t>
            </a:r>
            <a:r>
              <a:rPr lang="ko-KR" altLang="en-US" sz="1000" b="1" dirty="0" smtClean="0"/>
              <a:t>관리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7589817" y="680670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 관리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6449855" y="680670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관리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5309893" y="685025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 관리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4166878" y="687597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인물 관리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1106332" y="1042855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2222290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3379428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4526878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566139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7969405" y="1033492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80985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939973" y="136539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2065826" y="1359029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278858" y="1143262"/>
            <a:ext cx="7104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1252376" y="1405923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1152630" y="1526920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err="1" smtClean="0"/>
              <a:t>관리자승인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1253513" y="1496981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1271916" y="2097472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1285770" y="2177873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2013769" y="1862364"/>
            <a:ext cx="13292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영화 등록 및 수정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2010505" y="2203982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목록 확인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947420" y="204930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3230669" y="2048513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939973" y="2652340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949338" y="3223209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1275186" y="2713202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1255762" y="2789315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3168883" y="2467373"/>
            <a:ext cx="13292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인물 등록 및 수정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3167802" y="2810952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인물 정보 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4368610" y="2631637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5503127" y="3226610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1262453" y="3284053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1267121" y="3353330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4561460" y="3000992"/>
            <a:ext cx="13644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4310672" y="3400763"/>
            <a:ext cx="12939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목록 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939973" y="383103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6651587" y="383103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1267372" y="3900277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>
            <a:off x="1272040" y="3969554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5705656" y="3627509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평점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5521149" y="4054450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 목록 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939973" y="4429333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7811137" y="442933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1275664" y="4484723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1254883" y="4573639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6733168" y="4207914"/>
            <a:ext cx="13067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회원 검색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제재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6740162" y="4609341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회원 목록 확인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6186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8. </a:t>
            </a:r>
            <a:r>
              <a:rPr lang="ko-KR" altLang="en-US" sz="1800" b="1" dirty="0" err="1" smtClean="0">
                <a:latin typeface="+mj-ea"/>
                <a:ea typeface="+mj-ea"/>
              </a:rPr>
              <a:t>기능정의서</a:t>
            </a:r>
            <a:r>
              <a:rPr lang="ko-KR" altLang="en-US" sz="1800" b="1" dirty="0" smtClean="0">
                <a:latin typeface="+mj-ea"/>
                <a:ea typeface="+mj-ea"/>
              </a:rPr>
              <a:t> 및 설계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376105" y="1842149"/>
            <a:ext cx="2756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만들면서 해봐야 할거 같아서 추후에 추가하겠습니다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287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9. DB </a:t>
            </a:r>
            <a:r>
              <a:rPr lang="ko-KR" altLang="en-US" sz="1800" b="1" dirty="0" smtClean="0">
                <a:latin typeface="+mj-ea"/>
                <a:ea typeface="+mj-ea"/>
              </a:rPr>
              <a:t>설계 </a:t>
            </a:r>
            <a:r>
              <a:rPr lang="en-US" altLang="ko-KR" sz="1800" b="1" dirty="0" smtClean="0">
                <a:latin typeface="+mj-ea"/>
                <a:ea typeface="+mj-ea"/>
              </a:rPr>
              <a:t>(ERD)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1278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9. </a:t>
            </a:r>
            <a:r>
              <a:rPr lang="ko-KR" altLang="en-US" sz="1800" b="1" dirty="0" err="1" smtClean="0">
                <a:latin typeface="+mj-ea"/>
                <a:ea typeface="+mj-ea"/>
              </a:rPr>
              <a:t>기능정의서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150342" y="1928917"/>
            <a:ext cx="26297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페이지 </a:t>
            </a:r>
            <a:r>
              <a:rPr lang="ko-KR" altLang="en-US" dirty="0" err="1" smtClean="0"/>
              <a:t>제작후에</a:t>
            </a:r>
            <a:r>
              <a:rPr lang="ko-KR" altLang="en-US" dirty="0" smtClean="0"/>
              <a:t> 정리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1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" name="Google Shape;1556;p105"/>
          <p:cNvPicPr preferRelativeResize="0"/>
          <p:nvPr/>
        </p:nvPicPr>
        <p:blipFill rotWithShape="1">
          <a:blip r:embed="rId3">
            <a:alphaModFix/>
          </a:blip>
          <a:srcRect l="25000" r="25000"/>
          <a:stretch/>
        </p:blipFill>
        <p:spPr>
          <a:xfrm>
            <a:off x="4572007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105"/>
          <p:cNvSpPr/>
          <p:nvPr/>
        </p:nvSpPr>
        <p:spPr>
          <a:xfrm>
            <a:off x="2871175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559" name="Google Shape;1559;p105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INDEX</a:t>
            </a:r>
            <a:endParaRPr dirty="0"/>
          </a:p>
        </p:txBody>
      </p:sp>
      <p:grpSp>
        <p:nvGrpSpPr>
          <p:cNvPr id="1560" name="Google Shape;1560;p105"/>
          <p:cNvGrpSpPr/>
          <p:nvPr/>
        </p:nvGrpSpPr>
        <p:grpSpPr>
          <a:xfrm>
            <a:off x="4574899" y="101275"/>
            <a:ext cx="4469422" cy="4935100"/>
            <a:chOff x="4571486" y="101275"/>
            <a:chExt cx="4473000" cy="4935100"/>
          </a:xfrm>
        </p:grpSpPr>
        <p:cxnSp>
          <p:nvCxnSpPr>
            <p:cNvPr id="1561" name="Google Shape;1561;p105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2" name="Google Shape;1562;p105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3" name="Google Shape;1563;p105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49792"/>
              </p:ext>
            </p:extLst>
          </p:nvPr>
        </p:nvGraphicFramePr>
        <p:xfrm>
          <a:off x="3206378" y="584970"/>
          <a:ext cx="4889194" cy="4114800"/>
        </p:xfrm>
        <a:graphic>
          <a:graphicData uri="http://schemas.openxmlformats.org/drawingml/2006/table">
            <a:tbl>
              <a:tblPr firstRow="1" bandRow="1">
                <a:tableStyleId>{8C91C53E-0ACD-437B-B9B6-6A7FAF5E502B}</a:tableStyleId>
              </a:tblPr>
              <a:tblGrid>
                <a:gridCol w="2444597">
                  <a:extLst>
                    <a:ext uri="{9D8B030D-6E8A-4147-A177-3AD203B41FA5}">
                      <a16:colId xmlns:a16="http://schemas.microsoft.com/office/drawing/2014/main" val="408780671"/>
                    </a:ext>
                  </a:extLst>
                </a:gridCol>
                <a:gridCol w="2444597">
                  <a:extLst>
                    <a:ext uri="{9D8B030D-6E8A-4147-A177-3AD203B41FA5}">
                      <a16:colId xmlns:a16="http://schemas.microsoft.com/office/drawing/2014/main" val="672061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계획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주제 및 목적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2.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개발환경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 리소스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3.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 분할 구조도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(WBS)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4.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작업일정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690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분석 및 설계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5.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요구사항 분석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6.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유스케이스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다이어그램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(Usecase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7.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순차다이어그램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(Sequence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8.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기능정의서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9. Db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설계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(ERD)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631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 및 테스트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10. Project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source Explore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11. UI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시연 및 핵심 기능</a:t>
                      </a:r>
                      <a:endParaRPr lang="en-US" altLang="ko-KR" sz="1200" baseline="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12.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차후 개발 내용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069147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5"/>
          <p:cNvSpPr txBox="1">
            <a:spLocks noGrp="1"/>
          </p:cNvSpPr>
          <p:nvPr>
            <p:ph type="subTitle" idx="4294967295"/>
          </p:nvPr>
        </p:nvSpPr>
        <p:spPr>
          <a:xfrm>
            <a:off x="625642" y="1531027"/>
            <a:ext cx="7877175" cy="2737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이용자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이용자는 자유롭게 접근하여 영화 정보를 조회 할 수 있으며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회원가입시에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/>
            </a:r>
            <a:b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평점 등록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게시판 글쓰기 등을 이용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검색 서비스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감독이나 배우 정보 일람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</a:t>
            </a:r>
            <a:b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랭킹 페이지에서는 영화 관람객 순 혹은 평점 순서로 영화 차트 조회 가능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285750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관리자는 영화 등록 및 수정 등의 영화 관리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/>
            </a:r>
            <a:b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감독이나 배우 등록 및 수정 등의 인물 관리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위험한 회원 제재 등의 회원 관리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유해 게시물 삭제 등 게시판 관리 기능을 이용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9925" y="553208"/>
            <a:ext cx="6784510" cy="10668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본 시스템은 영화 조회 및 평점 기능과 자유게시판 시스템을 통합하여 하나의</a:t>
            </a:r>
            <a:endParaRPr lang="en-US" altLang="ko-KR" sz="1600" b="1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프로그램으로 이용 및 관리할 수 있는 영화 리뷰 사이트 입니다</a:t>
            </a:r>
            <a:r>
              <a:rPr lang="en-US" altLang="ko-KR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endParaRPr lang="ko-KR" altLang="en-US" sz="1600"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" name="갈매기형 수장 6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554931" y="743524"/>
              <a:ext cx="314210" cy="307777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t="12356" b="60597"/>
          <a:stretch/>
        </p:blipFill>
        <p:spPr>
          <a:xfrm>
            <a:off x="8650" y="3750183"/>
            <a:ext cx="9144000" cy="1391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98" name="Google Shape;4998;p115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" name="TextBox 19"/>
          <p:cNvSpPr txBox="1"/>
          <p:nvPr/>
        </p:nvSpPr>
        <p:spPr>
          <a:xfrm>
            <a:off x="2360799" y="3745951"/>
            <a:ext cx="43749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+mn-ea"/>
              </a:rPr>
              <a:t>CheeYoon_Movie</a:t>
            </a:r>
            <a:endParaRPr lang="en-US" altLang="ko-KR" sz="40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</a:rPr>
              <a:t>영화리뷰 사이트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3426" y="536718"/>
            <a:ext cx="68911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- </a:t>
            </a:r>
            <a:r>
              <a:rPr lang="ko-KR" altLang="en-US" dirty="0" smtClean="0">
                <a:latin typeface="+mn-ea"/>
                <a:ea typeface="+mn-ea"/>
              </a:rPr>
              <a:t>참조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기존에 운용되고 있는 영화 리뷰 사이트 들을 벤치마킹</a:t>
            </a:r>
            <a:r>
              <a:rPr lang="en-US" altLang="ko-KR" dirty="0" smtClean="0">
                <a:latin typeface="+mn-ea"/>
                <a:ea typeface="+mn-ea"/>
              </a:rPr>
              <a:t>(Benchmarking)</a:t>
            </a:r>
            <a:r>
              <a:rPr lang="ko-KR" altLang="en-US" dirty="0" smtClean="0">
                <a:latin typeface="+mn-ea"/>
                <a:ea typeface="+mn-ea"/>
              </a:rPr>
              <a:t>하여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제작</a:t>
            </a:r>
            <a:r>
              <a:rPr lang="ko-KR" altLang="en-US" dirty="0">
                <a:latin typeface="+mn-ea"/>
                <a:ea typeface="+mn-ea"/>
              </a:rPr>
              <a:t>했</a:t>
            </a:r>
            <a:r>
              <a:rPr lang="ko-KR" altLang="en-US" dirty="0" smtClean="0">
                <a:latin typeface="+mn-ea"/>
                <a:ea typeface="+mn-ea"/>
              </a:rPr>
              <a:t>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69" y="1470515"/>
            <a:ext cx="2320135" cy="1795889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36" y="1526847"/>
            <a:ext cx="2480780" cy="1843365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854" y="1647506"/>
            <a:ext cx="2747998" cy="1821032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" name="갈매기형 수장 14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21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7" name="직선 연결선 6"/>
          <p:cNvCxnSpPr/>
          <p:nvPr/>
        </p:nvCxnSpPr>
        <p:spPr>
          <a:xfrm flipV="1">
            <a:off x="101550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9038854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19"/>
          <p:cNvGrpSpPr>
            <a:grpSpLocks/>
          </p:cNvGrpSpPr>
          <p:nvPr/>
        </p:nvGrpSpPr>
        <p:grpSpPr bwMode="auto">
          <a:xfrm>
            <a:off x="841378" y="891722"/>
            <a:ext cx="7331074" cy="331187"/>
            <a:chOff x="841375" y="1046693"/>
            <a:chExt cx="7330442" cy="441788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4" name="직사각형 3"/>
            <p:cNvSpPr/>
            <p:nvPr/>
          </p:nvSpPr>
          <p:spPr>
            <a:xfrm>
              <a:off x="841375" y="10564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OS</a:t>
              </a: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2052531" y="1046693"/>
              <a:ext cx="6119286" cy="432001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Windows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10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Professional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" name="그룹 20"/>
          <p:cNvGrpSpPr>
            <a:grpSpLocks/>
          </p:cNvGrpSpPr>
          <p:nvPr/>
        </p:nvGrpSpPr>
        <p:grpSpPr bwMode="auto">
          <a:xfrm>
            <a:off x="841378" y="1322925"/>
            <a:ext cx="7345363" cy="323850"/>
            <a:chOff x="841375" y="170418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841375" y="17041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WAS</a:t>
              </a: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2066819" y="1704181"/>
              <a:ext cx="6119286" cy="432000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Apache Tomcat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9.0.71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9" name="그룹 21"/>
          <p:cNvGrpSpPr>
            <a:grpSpLocks/>
          </p:cNvGrpSpPr>
          <p:nvPr/>
        </p:nvGrpSpPr>
        <p:grpSpPr bwMode="auto">
          <a:xfrm>
            <a:off x="838200" y="1747977"/>
            <a:ext cx="7346950" cy="323850"/>
            <a:chOff x="838200" y="2352675"/>
            <a:chExt cx="7346318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0" name="직사각형 9"/>
            <p:cNvSpPr/>
            <p:nvPr/>
          </p:nvSpPr>
          <p:spPr>
            <a:xfrm>
              <a:off x="838200" y="2352675"/>
              <a:ext cx="1080995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DBMS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065232" y="2352675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lv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Oracle XE 11g</a:t>
              </a:r>
            </a:p>
          </p:txBody>
        </p:sp>
      </p:grpSp>
      <p:grpSp>
        <p:nvGrpSpPr>
          <p:cNvPr id="12" name="그룹 22"/>
          <p:cNvGrpSpPr>
            <a:grpSpLocks/>
          </p:cNvGrpSpPr>
          <p:nvPr/>
        </p:nvGrpSpPr>
        <p:grpSpPr bwMode="auto">
          <a:xfrm>
            <a:off x="827088" y="2171840"/>
            <a:ext cx="7345362" cy="325041"/>
            <a:chOff x="827088" y="2964656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3" name="직사각형 12"/>
            <p:cNvSpPr/>
            <p:nvPr/>
          </p:nvSpPr>
          <p:spPr>
            <a:xfrm>
              <a:off x="827088" y="2964656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Language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052533" y="2964656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 Platform 8,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JSP &amp; Servlet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</a:t>
              </a:r>
            </a:p>
          </p:txBody>
        </p:sp>
      </p:grpSp>
      <p:grpSp>
        <p:nvGrpSpPr>
          <p:cNvPr id="15" name="그룹 24"/>
          <p:cNvGrpSpPr>
            <a:grpSpLocks/>
          </p:cNvGrpSpPr>
          <p:nvPr/>
        </p:nvGrpSpPr>
        <p:grpSpPr bwMode="auto">
          <a:xfrm>
            <a:off x="827088" y="3021946"/>
            <a:ext cx="7345362" cy="323850"/>
            <a:chOff x="827088" y="417433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6" name="직사각형 15"/>
            <p:cNvSpPr/>
            <p:nvPr/>
          </p:nvSpPr>
          <p:spPr>
            <a:xfrm>
              <a:off x="827088" y="4174331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WEB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052533" y="4174331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HTML5, CSS/CSS3,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JavaScript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23"/>
          <p:cNvGrpSpPr>
            <a:grpSpLocks/>
          </p:cNvGrpSpPr>
          <p:nvPr/>
        </p:nvGrpSpPr>
        <p:grpSpPr bwMode="auto">
          <a:xfrm>
            <a:off x="827091" y="2596893"/>
            <a:ext cx="7345363" cy="323850"/>
            <a:chOff x="827088" y="3576637"/>
            <a:chExt cx="7344731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9" name="직사각형 18"/>
            <p:cNvSpPr/>
            <p:nvPr/>
          </p:nvSpPr>
          <p:spPr>
            <a:xfrm>
              <a:off x="827088" y="3576637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Model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052533" y="3576637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MVC model (model 2)</a:t>
              </a:r>
            </a:p>
          </p:txBody>
        </p:sp>
      </p:grpSp>
      <p:grpSp>
        <p:nvGrpSpPr>
          <p:cNvPr id="21" name="그룹 26"/>
          <p:cNvGrpSpPr>
            <a:grpSpLocks/>
          </p:cNvGrpSpPr>
          <p:nvPr/>
        </p:nvGrpSpPr>
        <p:grpSpPr bwMode="auto">
          <a:xfrm>
            <a:off x="827088" y="3870863"/>
            <a:ext cx="7364412" cy="430577"/>
            <a:chOff x="827088" y="5229201"/>
            <a:chExt cx="7364600" cy="345322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2" name="직사각형 21"/>
            <p:cNvSpPr/>
            <p:nvPr/>
          </p:nvSpPr>
          <p:spPr>
            <a:xfrm>
              <a:off x="2071720" y="5229201"/>
              <a:ext cx="6119968" cy="345322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JavaScript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jquery-3.4.1,   jquery-ui-1.12.1,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 cos-26Dec2008, React,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827088" y="5229201"/>
              <a:ext cx="1081115" cy="345321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Open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Source</a:t>
              </a:r>
            </a:p>
          </p:txBody>
        </p:sp>
      </p:grpSp>
      <p:grpSp>
        <p:nvGrpSpPr>
          <p:cNvPr id="24" name="그룹 25"/>
          <p:cNvGrpSpPr>
            <a:grpSpLocks/>
          </p:cNvGrpSpPr>
          <p:nvPr/>
        </p:nvGrpSpPr>
        <p:grpSpPr bwMode="auto">
          <a:xfrm>
            <a:off x="827088" y="3445809"/>
            <a:ext cx="7345362" cy="325041"/>
            <a:chOff x="827088" y="4800600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5" name="직사각형 24"/>
            <p:cNvSpPr/>
            <p:nvPr/>
          </p:nvSpPr>
          <p:spPr>
            <a:xfrm>
              <a:off x="827088" y="4800600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Tool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2052533" y="4800600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Eclipse IDE for Enterprise Java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Developers, </a:t>
              </a:r>
              <a:r>
                <a:rPr kumimoji="0" lang="en-US" altLang="ko-KR" sz="1200" dirty="0" err="1">
                  <a:solidFill>
                    <a:schemeClr val="bg1"/>
                  </a:solidFill>
                  <a:latin typeface="+mn-ea"/>
                </a:rPr>
                <a:t>eXERD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(E-R Modeling Tool)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latin typeface="+mj-ea"/>
                <a:ea typeface="+mj-ea"/>
              </a:rPr>
              <a:t>2. </a:t>
            </a:r>
            <a:r>
              <a:rPr lang="ko-KR" altLang="en-US" sz="1800" b="1" dirty="0">
                <a:latin typeface="+mj-ea"/>
                <a:ea typeface="+mj-ea"/>
              </a:rPr>
              <a:t>개발환경 </a:t>
            </a:r>
            <a:r>
              <a:rPr lang="en-US" altLang="ko-KR" sz="1800" b="1" dirty="0">
                <a:latin typeface="+mj-ea"/>
                <a:ea typeface="+mj-ea"/>
              </a:rPr>
              <a:t>(Resources)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갈매기형 수장 27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33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637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3. </a:t>
            </a:r>
            <a:r>
              <a:rPr lang="ko-KR" altLang="en-US" sz="1800" b="1" dirty="0" err="1" smtClean="0">
                <a:latin typeface="+mj-ea"/>
                <a:ea typeface="+mj-ea"/>
              </a:rPr>
              <a:t>작업분할</a:t>
            </a:r>
            <a:r>
              <a:rPr lang="ko-KR" altLang="en-US" sz="1800" b="1" dirty="0" smtClean="0">
                <a:latin typeface="+mj-ea"/>
                <a:ea typeface="+mj-ea"/>
              </a:rPr>
              <a:t> 구조도  </a:t>
            </a:r>
            <a:r>
              <a:rPr lang="en-US" altLang="ko-KR" sz="1200" b="1" dirty="0" smtClean="0">
                <a:latin typeface="+mj-ea"/>
                <a:ea typeface="+mj-ea"/>
              </a:rPr>
              <a:t>(</a:t>
            </a:r>
            <a:r>
              <a:rPr lang="ko-KR" altLang="en-US" sz="1200" b="1" dirty="0" smtClean="0">
                <a:latin typeface="+mj-ea"/>
                <a:ea typeface="+mj-ea"/>
              </a:rPr>
              <a:t>사용자 모드 측 </a:t>
            </a:r>
            <a:r>
              <a:rPr lang="en-US" altLang="ko-KR" sz="1200" b="1" dirty="0" smtClean="0">
                <a:latin typeface="+mj-ea"/>
                <a:ea typeface="+mj-ea"/>
              </a:rPr>
              <a:t>WBS)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854990" y="583096"/>
            <a:ext cx="703758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>
                <a:latin typeface="+mn-ea"/>
              </a:rPr>
              <a:t>LAS*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899675" y="1042467"/>
            <a:ext cx="614388" cy="29743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로그인</a:t>
            </a:r>
            <a:r>
              <a:rPr lang="en-US" altLang="ko-KR" sz="1000" b="1" dirty="0" smtClean="0">
                <a:latin typeface="+mn-ea"/>
              </a:rPr>
              <a:t>/</a:t>
            </a:r>
          </a:p>
          <a:p>
            <a:pPr algn="ctr"/>
            <a:r>
              <a:rPr lang="ko-KR" altLang="en-US" sz="1000" b="1" dirty="0" smtClean="0">
                <a:latin typeface="+mn-ea"/>
              </a:rPr>
              <a:t>로그아웃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628487" y="1545247"/>
            <a:ext cx="508237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사용자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897466" y="2094783"/>
            <a:ext cx="357267" cy="32405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660478" y="2092998"/>
            <a:ext cx="452153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페이지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500704" y="2096568"/>
            <a:ext cx="440016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자유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게시판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446063" y="269398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가입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1328147" y="268898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탈퇴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4420585" y="2095948"/>
            <a:ext cx="41780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리스트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879374" y="268898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3195627" y="2688981"/>
            <a:ext cx="375765" cy="452765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제목 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2709731" y="2684061"/>
            <a:ext cx="359096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태그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3900333" y="2681673"/>
            <a:ext cx="41603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현재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err="1" smtClean="0">
                <a:latin typeface="+mn-ea"/>
              </a:rPr>
              <a:t>상영작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4409205" y="2688982"/>
            <a:ext cx="456928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상영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err="1" smtClean="0">
                <a:latin typeface="+mn-ea"/>
              </a:rPr>
              <a:t>예고작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3926227" y="3894231"/>
            <a:ext cx="377598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5930665" y="2688982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작성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9" name="모서리가 둥근 직사각형 48"/>
          <p:cNvSpPr/>
          <p:nvPr/>
        </p:nvSpPr>
        <p:spPr>
          <a:xfrm>
            <a:off x="7118717" y="2681585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7664150" y="2681585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6555851" y="3885249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댓글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6501329" y="2681673"/>
            <a:ext cx="465461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글상세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보기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6903779" y="3273830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댓글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작성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7214306" y="3890661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댓글삭제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3423723" y="3897119"/>
            <a:ext cx="377598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4460791" y="3894231"/>
            <a:ext cx="377598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3826255" y="3306184"/>
            <a:ext cx="550424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상세보기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2099955" y="3277444"/>
            <a:ext cx="550424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상세보기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2185422" y="2684479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4970460" y="2691148"/>
            <a:ext cx="461107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순위</a:t>
            </a:r>
            <a:endParaRPr lang="ko-KR" altLang="en-US" sz="1000" b="1" dirty="0">
              <a:latin typeface="+mn-ea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36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</p:grpSp>
      <p:sp>
        <p:nvSpPr>
          <p:cNvPr id="38" name="모서리가 둥근 직사각형 37"/>
          <p:cNvSpPr/>
          <p:nvPr/>
        </p:nvSpPr>
        <p:spPr>
          <a:xfrm>
            <a:off x="7636008" y="1543523"/>
            <a:ext cx="508237" cy="251791"/>
          </a:xfrm>
          <a:prstGeom prst="roundRect">
            <a:avLst/>
          </a:prstGeom>
          <a:solidFill>
            <a:srgbClr val="37373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123099" y="3273918"/>
            <a:ext cx="475112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답변글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작성</a:t>
            </a:r>
            <a:endParaRPr lang="ko-KR" altLang="en-US" sz="1000" b="1" dirty="0">
              <a:latin typeface="+mn-ea"/>
            </a:endParaRPr>
          </a:p>
        </p:txBody>
      </p:sp>
      <p:cxnSp>
        <p:nvCxnSpPr>
          <p:cNvPr id="3" name="직선 연결선 2"/>
          <p:cNvCxnSpPr>
            <a:stCxn id="15" idx="2"/>
            <a:endCxn id="16" idx="0"/>
          </p:cNvCxnSpPr>
          <p:nvPr/>
        </p:nvCxnSpPr>
        <p:spPr>
          <a:xfrm>
            <a:off x="4206869" y="834887"/>
            <a:ext cx="0" cy="2075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꺾인 연결선 4"/>
          <p:cNvCxnSpPr>
            <a:stCxn id="16" idx="2"/>
            <a:endCxn id="17" idx="0"/>
          </p:cNvCxnSpPr>
          <p:nvPr/>
        </p:nvCxnSpPr>
        <p:spPr>
          <a:xfrm rot="5400000">
            <a:off x="3442067" y="780445"/>
            <a:ext cx="205342" cy="132426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꺾인 연결선 6"/>
          <p:cNvCxnSpPr>
            <a:stCxn id="16" idx="2"/>
            <a:endCxn id="38" idx="0"/>
          </p:cNvCxnSpPr>
          <p:nvPr/>
        </p:nvCxnSpPr>
        <p:spPr>
          <a:xfrm rot="16200000" flipH="1">
            <a:off x="5946689" y="-399915"/>
            <a:ext cx="203618" cy="368325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꺾인 연결선 8"/>
          <p:cNvCxnSpPr>
            <a:stCxn id="17" idx="2"/>
            <a:endCxn id="18" idx="0"/>
          </p:cNvCxnSpPr>
          <p:nvPr/>
        </p:nvCxnSpPr>
        <p:spPr>
          <a:xfrm rot="5400000">
            <a:off x="1830481" y="1042657"/>
            <a:ext cx="297745" cy="180650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17" idx="2"/>
            <a:endCxn id="20" idx="0"/>
          </p:cNvCxnSpPr>
          <p:nvPr/>
        </p:nvCxnSpPr>
        <p:spPr>
          <a:xfrm>
            <a:off x="2882606" y="1797038"/>
            <a:ext cx="3949" cy="295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꺾인 연결선 22"/>
          <p:cNvCxnSpPr>
            <a:stCxn id="17" idx="2"/>
            <a:endCxn id="32" idx="0"/>
          </p:cNvCxnSpPr>
          <p:nvPr/>
        </p:nvCxnSpPr>
        <p:spPr>
          <a:xfrm rot="16200000" flipH="1">
            <a:off x="3606591" y="1073052"/>
            <a:ext cx="298910" cy="174688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17" idx="2"/>
            <a:endCxn id="21" idx="0"/>
          </p:cNvCxnSpPr>
          <p:nvPr/>
        </p:nvCxnSpPr>
        <p:spPr>
          <a:xfrm rot="16200000" flipH="1">
            <a:off x="4651894" y="27750"/>
            <a:ext cx="299530" cy="383810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>
            <a:stCxn id="18" idx="2"/>
            <a:endCxn id="41" idx="0"/>
          </p:cNvCxnSpPr>
          <p:nvPr/>
        </p:nvCxnSpPr>
        <p:spPr>
          <a:xfrm flipH="1">
            <a:off x="1058008" y="2418835"/>
            <a:ext cx="18092" cy="2701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>
            <a:stCxn id="18" idx="2"/>
            <a:endCxn id="29" idx="0"/>
          </p:cNvCxnSpPr>
          <p:nvPr/>
        </p:nvCxnSpPr>
        <p:spPr>
          <a:xfrm rot="5400000">
            <a:off x="712826" y="2330707"/>
            <a:ext cx="275147" cy="45140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꺾인 연결선 63"/>
          <p:cNvCxnSpPr>
            <a:stCxn id="18" idx="2"/>
            <a:endCxn id="30" idx="0"/>
          </p:cNvCxnSpPr>
          <p:nvPr/>
        </p:nvCxnSpPr>
        <p:spPr>
          <a:xfrm rot="16200000" flipH="1">
            <a:off x="1156367" y="2338567"/>
            <a:ext cx="270147" cy="43068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>
            <a:stCxn id="20" idx="2"/>
            <a:endCxn id="43" idx="0"/>
          </p:cNvCxnSpPr>
          <p:nvPr/>
        </p:nvCxnSpPr>
        <p:spPr>
          <a:xfrm>
            <a:off x="2886555" y="2420620"/>
            <a:ext cx="2724" cy="263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꺾인 연결선 69"/>
          <p:cNvCxnSpPr>
            <a:stCxn id="20" idx="2"/>
            <a:endCxn id="33" idx="0"/>
          </p:cNvCxnSpPr>
          <p:nvPr/>
        </p:nvCxnSpPr>
        <p:spPr>
          <a:xfrm rot="5400000">
            <a:off x="2500277" y="2298200"/>
            <a:ext cx="263859" cy="50869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꺾인 연결선 71"/>
          <p:cNvCxnSpPr>
            <a:stCxn id="20" idx="2"/>
            <a:endCxn id="42" idx="0"/>
          </p:cNvCxnSpPr>
          <p:nvPr/>
        </p:nvCxnSpPr>
        <p:spPr>
          <a:xfrm rot="16200000" flipH="1">
            <a:off x="3000852" y="2306322"/>
            <a:ext cx="268361" cy="49695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/>
          <p:cNvCxnSpPr>
            <a:stCxn id="32" idx="2"/>
            <a:endCxn id="45" idx="0"/>
          </p:cNvCxnSpPr>
          <p:nvPr/>
        </p:nvCxnSpPr>
        <p:spPr>
          <a:xfrm>
            <a:off x="4629487" y="2453614"/>
            <a:ext cx="8182" cy="235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꺾인 연결선 79"/>
          <p:cNvCxnSpPr>
            <a:stCxn id="32" idx="2"/>
            <a:endCxn id="44" idx="0"/>
          </p:cNvCxnSpPr>
          <p:nvPr/>
        </p:nvCxnSpPr>
        <p:spPr>
          <a:xfrm rot="5400000">
            <a:off x="4254891" y="2307076"/>
            <a:ext cx="228059" cy="52113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꺾인 연결선 81"/>
          <p:cNvCxnSpPr>
            <a:stCxn id="32" idx="2"/>
            <a:endCxn id="34" idx="0"/>
          </p:cNvCxnSpPr>
          <p:nvPr/>
        </p:nvCxnSpPr>
        <p:spPr>
          <a:xfrm rot="16200000" flipH="1">
            <a:off x="4796483" y="2286617"/>
            <a:ext cx="237534" cy="57152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/>
          <p:cNvCxnSpPr>
            <a:stCxn id="21" idx="2"/>
            <a:endCxn id="52" idx="0"/>
          </p:cNvCxnSpPr>
          <p:nvPr/>
        </p:nvCxnSpPr>
        <p:spPr>
          <a:xfrm>
            <a:off x="6720712" y="2417050"/>
            <a:ext cx="13348" cy="264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꺾인 연결선 85"/>
          <p:cNvCxnSpPr>
            <a:stCxn id="21" idx="2"/>
            <a:endCxn id="48" idx="0"/>
          </p:cNvCxnSpPr>
          <p:nvPr/>
        </p:nvCxnSpPr>
        <p:spPr>
          <a:xfrm rot="5400000">
            <a:off x="6285940" y="2254210"/>
            <a:ext cx="271932" cy="59761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꺾인 연결선 87"/>
          <p:cNvCxnSpPr>
            <a:stCxn id="21" idx="2"/>
            <a:endCxn id="49" idx="0"/>
          </p:cNvCxnSpPr>
          <p:nvPr/>
        </p:nvCxnSpPr>
        <p:spPr>
          <a:xfrm rot="16200000" flipH="1">
            <a:off x="6883665" y="2254097"/>
            <a:ext cx="264535" cy="59044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꺾인 연결선 89"/>
          <p:cNvCxnSpPr>
            <a:stCxn id="21" idx="2"/>
            <a:endCxn id="50" idx="0"/>
          </p:cNvCxnSpPr>
          <p:nvPr/>
        </p:nvCxnSpPr>
        <p:spPr>
          <a:xfrm rot="16200000" flipH="1">
            <a:off x="7156381" y="1981380"/>
            <a:ext cx="264535" cy="113587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>
            <a:stCxn id="44" idx="2"/>
            <a:endCxn id="57" idx="0"/>
          </p:cNvCxnSpPr>
          <p:nvPr/>
        </p:nvCxnSpPr>
        <p:spPr>
          <a:xfrm flipH="1">
            <a:off x="4101467" y="3009295"/>
            <a:ext cx="6886" cy="2968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꺾인 연결선 94"/>
          <p:cNvCxnSpPr>
            <a:stCxn id="42" idx="2"/>
            <a:endCxn id="57" idx="0"/>
          </p:cNvCxnSpPr>
          <p:nvPr/>
        </p:nvCxnSpPr>
        <p:spPr>
          <a:xfrm rot="16200000" flipH="1">
            <a:off x="3660269" y="2864986"/>
            <a:ext cx="164438" cy="71795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>
            <a:stCxn id="57" idx="2"/>
          </p:cNvCxnSpPr>
          <p:nvPr/>
        </p:nvCxnSpPr>
        <p:spPr>
          <a:xfrm>
            <a:off x="4101467" y="3633806"/>
            <a:ext cx="6885" cy="420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/>
          <p:cNvCxnSpPr>
            <a:stCxn id="33" idx="2"/>
            <a:endCxn id="31" idx="0"/>
          </p:cNvCxnSpPr>
          <p:nvPr/>
        </p:nvCxnSpPr>
        <p:spPr>
          <a:xfrm flipH="1">
            <a:off x="2375167" y="3012101"/>
            <a:ext cx="2690" cy="2653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꺾인 연결선 102"/>
          <p:cNvCxnSpPr>
            <a:stCxn id="52" idx="2"/>
            <a:endCxn id="39" idx="0"/>
          </p:cNvCxnSpPr>
          <p:nvPr/>
        </p:nvCxnSpPr>
        <p:spPr>
          <a:xfrm rot="5400000">
            <a:off x="6415047" y="2954904"/>
            <a:ext cx="264623" cy="3734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꺾인 연결선 104"/>
          <p:cNvCxnSpPr>
            <a:stCxn id="52" idx="2"/>
            <a:endCxn id="53" idx="0"/>
          </p:cNvCxnSpPr>
          <p:nvPr/>
        </p:nvCxnSpPr>
        <p:spPr>
          <a:xfrm rot="16200000" flipH="1">
            <a:off x="6782870" y="2960485"/>
            <a:ext cx="264535" cy="36215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꺾인 연결선 106"/>
          <p:cNvCxnSpPr>
            <a:stCxn id="53" idx="2"/>
            <a:endCxn id="54" idx="0"/>
          </p:cNvCxnSpPr>
          <p:nvPr/>
        </p:nvCxnSpPr>
        <p:spPr>
          <a:xfrm rot="16200000" flipH="1">
            <a:off x="7106873" y="3590792"/>
            <a:ext cx="289209" cy="31052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꺾인 연결선 108"/>
          <p:cNvCxnSpPr>
            <a:stCxn id="53" idx="2"/>
            <a:endCxn id="51" idx="0"/>
          </p:cNvCxnSpPr>
          <p:nvPr/>
        </p:nvCxnSpPr>
        <p:spPr>
          <a:xfrm rot="5400000">
            <a:off x="6780352" y="3569386"/>
            <a:ext cx="283797" cy="34792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27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3. </a:t>
            </a:r>
            <a:r>
              <a:rPr lang="ko-KR" altLang="en-US" sz="1800" b="1" dirty="0" err="1" smtClean="0">
                <a:latin typeface="+mj-ea"/>
                <a:ea typeface="+mj-ea"/>
              </a:rPr>
              <a:t>작업분할</a:t>
            </a:r>
            <a:r>
              <a:rPr lang="ko-KR" altLang="en-US" sz="1800" b="1" dirty="0" smtClean="0">
                <a:latin typeface="+mj-ea"/>
                <a:ea typeface="+mj-ea"/>
              </a:rPr>
              <a:t> 구조도  </a:t>
            </a:r>
            <a:r>
              <a:rPr lang="en-US" altLang="ko-KR" sz="1200" b="1" dirty="0" smtClean="0">
                <a:latin typeface="+mj-ea"/>
                <a:ea typeface="+mj-ea"/>
              </a:rPr>
              <a:t>(</a:t>
            </a:r>
            <a:r>
              <a:rPr lang="ko-KR" altLang="en-US" sz="1200" b="1" dirty="0" smtClean="0">
                <a:latin typeface="+mj-ea"/>
                <a:ea typeface="+mj-ea"/>
              </a:rPr>
              <a:t>관리자 모드 측 </a:t>
            </a:r>
            <a:r>
              <a:rPr lang="en-US" altLang="ko-KR" sz="1200" b="1" dirty="0" smtClean="0">
                <a:latin typeface="+mj-ea"/>
                <a:ea typeface="+mj-ea"/>
              </a:rPr>
              <a:t>WBS)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854990" y="583096"/>
            <a:ext cx="703758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>
                <a:latin typeface="+mn-ea"/>
              </a:rPr>
              <a:t>LAS*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891004" y="1046040"/>
            <a:ext cx="631730" cy="333787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로그인</a:t>
            </a:r>
            <a:r>
              <a:rPr lang="en-US" altLang="ko-KR" sz="1000" b="1" dirty="0" smtClean="0">
                <a:latin typeface="+mn-ea"/>
              </a:rPr>
              <a:t>/</a:t>
            </a:r>
          </a:p>
          <a:p>
            <a:pPr algn="ctr"/>
            <a:r>
              <a:rPr lang="ko-KR" altLang="en-US" sz="1000" b="1" dirty="0" smtClean="0">
                <a:latin typeface="+mn-ea"/>
              </a:rPr>
              <a:t>로그아웃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5484130" y="1561809"/>
            <a:ext cx="508237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318285" y="2263045"/>
            <a:ext cx="354262" cy="307857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831606" y="2275913"/>
            <a:ext cx="458366" cy="32814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5552575" y="2263045"/>
            <a:ext cx="388292" cy="377034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966190" y="2274969"/>
            <a:ext cx="442022" cy="397434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게시글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27652" y="3046334"/>
            <a:ext cx="44483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 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092142" y="3046334"/>
            <a:ext cx="44483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 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1853068" y="3046334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2296634" y="3046334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제재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2739405" y="3046334"/>
            <a:ext cx="36033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목록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5544746" y="3046334"/>
            <a:ext cx="41780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목록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5101769" y="3666493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6049729" y="304717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8017257" y="2274969"/>
            <a:ext cx="402424" cy="320477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7256022" y="3051595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275452" y="3046334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3368483" y="3666493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3822680" y="3046334"/>
            <a:ext cx="344090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목록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3815007" y="2263045"/>
            <a:ext cx="368847" cy="36025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인물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8035063" y="3046334"/>
            <a:ext cx="366811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7</a:t>
              </a:r>
              <a:endParaRPr lang="ko-KR" altLang="en-US" dirty="0"/>
            </a:p>
          </p:txBody>
        </p:sp>
      </p:grpSp>
      <p:sp>
        <p:nvSpPr>
          <p:cNvPr id="49" name="모서리가 둥근 직사각형 48"/>
          <p:cNvSpPr/>
          <p:nvPr/>
        </p:nvSpPr>
        <p:spPr>
          <a:xfrm>
            <a:off x="552552" y="1557804"/>
            <a:ext cx="508237" cy="251791"/>
          </a:xfrm>
          <a:prstGeom prst="roundRect">
            <a:avLst/>
          </a:prstGeom>
          <a:solidFill>
            <a:srgbClr val="37373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사용자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5071501" y="3046334"/>
            <a:ext cx="41780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3359481" y="3046334"/>
            <a:ext cx="375272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6749069" y="3051595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보기</a:t>
            </a:r>
            <a:endParaRPr lang="ko-KR" altLang="en-US" sz="1000" b="1" dirty="0">
              <a:latin typeface="+mn-ea"/>
            </a:endParaRPr>
          </a:p>
        </p:txBody>
      </p:sp>
      <p:cxnSp>
        <p:nvCxnSpPr>
          <p:cNvPr id="3" name="꺾인 연결선 2"/>
          <p:cNvCxnSpPr>
            <a:stCxn id="16" idx="2"/>
            <a:endCxn id="17" idx="0"/>
          </p:cNvCxnSpPr>
          <p:nvPr/>
        </p:nvCxnSpPr>
        <p:spPr>
          <a:xfrm rot="16200000" flipH="1">
            <a:off x="4881568" y="705128"/>
            <a:ext cx="181982" cy="153138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>
            <a:stCxn id="15" idx="2"/>
            <a:endCxn id="16" idx="0"/>
          </p:cNvCxnSpPr>
          <p:nvPr/>
        </p:nvCxnSpPr>
        <p:spPr>
          <a:xfrm>
            <a:off x="4206869" y="834887"/>
            <a:ext cx="0" cy="211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꺾인 연결선 6"/>
          <p:cNvCxnSpPr>
            <a:stCxn id="16" idx="2"/>
            <a:endCxn id="49" idx="0"/>
          </p:cNvCxnSpPr>
          <p:nvPr/>
        </p:nvCxnSpPr>
        <p:spPr>
          <a:xfrm rot="5400000">
            <a:off x="2417782" y="-231284"/>
            <a:ext cx="177977" cy="340019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>
            <a:stCxn id="17" idx="2"/>
            <a:endCxn id="20" idx="0"/>
          </p:cNvCxnSpPr>
          <p:nvPr/>
        </p:nvCxnSpPr>
        <p:spPr>
          <a:xfrm>
            <a:off x="5738249" y="1813600"/>
            <a:ext cx="8472" cy="449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꺾인 연결선 12"/>
          <p:cNvCxnSpPr>
            <a:stCxn id="17" idx="2"/>
            <a:endCxn id="21" idx="0"/>
          </p:cNvCxnSpPr>
          <p:nvPr/>
        </p:nvCxnSpPr>
        <p:spPr>
          <a:xfrm rot="16200000" flipH="1">
            <a:off x="6232041" y="1319808"/>
            <a:ext cx="461369" cy="144895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17" idx="2"/>
            <a:endCxn id="37" idx="0"/>
          </p:cNvCxnSpPr>
          <p:nvPr/>
        </p:nvCxnSpPr>
        <p:spPr>
          <a:xfrm rot="16200000" flipH="1">
            <a:off x="6747675" y="804174"/>
            <a:ext cx="461369" cy="24802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 25"/>
          <p:cNvCxnSpPr>
            <a:stCxn id="17" idx="2"/>
            <a:endCxn id="44" idx="0"/>
          </p:cNvCxnSpPr>
          <p:nvPr/>
        </p:nvCxnSpPr>
        <p:spPr>
          <a:xfrm rot="5400000">
            <a:off x="4644118" y="1168913"/>
            <a:ext cx="449445" cy="173881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꺾인 연결선 56"/>
          <p:cNvCxnSpPr>
            <a:stCxn id="17" idx="2"/>
            <a:endCxn id="18" idx="0"/>
          </p:cNvCxnSpPr>
          <p:nvPr/>
        </p:nvCxnSpPr>
        <p:spPr>
          <a:xfrm rot="5400000">
            <a:off x="3892111" y="416906"/>
            <a:ext cx="449445" cy="324283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17" idx="2"/>
            <a:endCxn id="19" idx="0"/>
          </p:cNvCxnSpPr>
          <p:nvPr/>
        </p:nvCxnSpPr>
        <p:spPr>
          <a:xfrm rot="5400000">
            <a:off x="3168363" y="-293974"/>
            <a:ext cx="462313" cy="467746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꺾인 연결선 60"/>
          <p:cNvCxnSpPr>
            <a:stCxn id="19" idx="2"/>
            <a:endCxn id="23" idx="0"/>
          </p:cNvCxnSpPr>
          <p:nvPr/>
        </p:nvCxnSpPr>
        <p:spPr>
          <a:xfrm rot="5400000">
            <a:off x="684289" y="2669834"/>
            <a:ext cx="442280" cy="3107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꺾인 연결선 62"/>
          <p:cNvCxnSpPr>
            <a:stCxn id="19" idx="2"/>
            <a:endCxn id="28" idx="0"/>
          </p:cNvCxnSpPr>
          <p:nvPr/>
        </p:nvCxnSpPr>
        <p:spPr>
          <a:xfrm rot="16200000" flipH="1">
            <a:off x="966534" y="2698309"/>
            <a:ext cx="442280" cy="25377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/>
          <p:nvPr/>
        </p:nvCxnSpPr>
        <p:spPr>
          <a:xfrm flipH="1">
            <a:off x="2475268" y="2570902"/>
            <a:ext cx="20148" cy="475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꺾인 연결선 71"/>
          <p:cNvCxnSpPr>
            <a:stCxn id="18" idx="2"/>
            <a:endCxn id="29" idx="0"/>
          </p:cNvCxnSpPr>
          <p:nvPr/>
        </p:nvCxnSpPr>
        <p:spPr>
          <a:xfrm rot="5400000">
            <a:off x="2025843" y="2576761"/>
            <a:ext cx="475432" cy="46371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꺾인 연결선 73"/>
          <p:cNvCxnSpPr>
            <a:stCxn id="18" idx="2"/>
            <a:endCxn id="31" idx="0"/>
          </p:cNvCxnSpPr>
          <p:nvPr/>
        </p:nvCxnSpPr>
        <p:spPr>
          <a:xfrm rot="16200000" flipH="1">
            <a:off x="2469778" y="2596540"/>
            <a:ext cx="475432" cy="42415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/>
          <p:cNvCxnSpPr>
            <a:stCxn id="44" idx="2"/>
            <a:endCxn id="43" idx="0"/>
          </p:cNvCxnSpPr>
          <p:nvPr/>
        </p:nvCxnSpPr>
        <p:spPr>
          <a:xfrm flipH="1">
            <a:off x="3994725" y="2623296"/>
            <a:ext cx="4706" cy="4230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꺾인 연결선 79"/>
          <p:cNvCxnSpPr>
            <a:stCxn id="44" idx="2"/>
            <a:endCxn id="51" idx="0"/>
          </p:cNvCxnSpPr>
          <p:nvPr/>
        </p:nvCxnSpPr>
        <p:spPr>
          <a:xfrm rot="5400000">
            <a:off x="3561755" y="2608658"/>
            <a:ext cx="423038" cy="45231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꺾인 연결선 81"/>
          <p:cNvCxnSpPr>
            <a:stCxn id="44" idx="2"/>
            <a:endCxn id="41" idx="0"/>
          </p:cNvCxnSpPr>
          <p:nvPr/>
        </p:nvCxnSpPr>
        <p:spPr>
          <a:xfrm rot="16200000" flipH="1">
            <a:off x="4015239" y="2607487"/>
            <a:ext cx="423038" cy="45465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/>
          <p:cNvCxnSpPr>
            <a:stCxn id="51" idx="2"/>
            <a:endCxn id="42" idx="0"/>
          </p:cNvCxnSpPr>
          <p:nvPr/>
        </p:nvCxnSpPr>
        <p:spPr>
          <a:xfrm>
            <a:off x="3547117" y="3404000"/>
            <a:ext cx="0" cy="2624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꺾인 연결선 87"/>
          <p:cNvCxnSpPr>
            <a:stCxn id="20" idx="2"/>
            <a:endCxn id="50" idx="0"/>
          </p:cNvCxnSpPr>
          <p:nvPr/>
        </p:nvCxnSpPr>
        <p:spPr>
          <a:xfrm rot="5400000">
            <a:off x="5310435" y="2610047"/>
            <a:ext cx="406255" cy="46631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꺾인 연결선 89"/>
          <p:cNvCxnSpPr>
            <a:stCxn id="20" idx="2"/>
            <a:endCxn id="35" idx="0"/>
          </p:cNvCxnSpPr>
          <p:nvPr/>
        </p:nvCxnSpPr>
        <p:spPr>
          <a:xfrm rot="16200000" flipH="1">
            <a:off x="5783996" y="2602804"/>
            <a:ext cx="407093" cy="48164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>
            <a:stCxn id="20" idx="2"/>
            <a:endCxn id="32" idx="0"/>
          </p:cNvCxnSpPr>
          <p:nvPr/>
        </p:nvCxnSpPr>
        <p:spPr>
          <a:xfrm>
            <a:off x="5746721" y="2640079"/>
            <a:ext cx="6927" cy="4062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꺾인 연결선 93"/>
          <p:cNvCxnSpPr>
            <a:stCxn id="21" idx="2"/>
            <a:endCxn id="52" idx="0"/>
          </p:cNvCxnSpPr>
          <p:nvPr/>
        </p:nvCxnSpPr>
        <p:spPr>
          <a:xfrm rot="5400000">
            <a:off x="6867856" y="2732250"/>
            <a:ext cx="379192" cy="25949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꺾인 연결선 95"/>
          <p:cNvCxnSpPr>
            <a:stCxn id="21" idx="2"/>
            <a:endCxn id="38" idx="0"/>
          </p:cNvCxnSpPr>
          <p:nvPr/>
        </p:nvCxnSpPr>
        <p:spPr>
          <a:xfrm rot="16200000" flipH="1">
            <a:off x="7121332" y="2738271"/>
            <a:ext cx="379192" cy="24745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/>
          <p:cNvCxnSpPr>
            <a:stCxn id="37" idx="2"/>
            <a:endCxn id="45" idx="0"/>
          </p:cNvCxnSpPr>
          <p:nvPr/>
        </p:nvCxnSpPr>
        <p:spPr>
          <a:xfrm>
            <a:off x="8218469" y="2595446"/>
            <a:ext cx="0" cy="4508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/>
          <p:cNvCxnSpPr>
            <a:endCxn id="34" idx="0"/>
          </p:cNvCxnSpPr>
          <p:nvPr/>
        </p:nvCxnSpPr>
        <p:spPr>
          <a:xfrm>
            <a:off x="5280402" y="3404000"/>
            <a:ext cx="1" cy="2624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88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44" y="363071"/>
            <a:ext cx="7822060" cy="453428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4. Gantt Chart</a:t>
            </a:r>
            <a:r>
              <a:rPr lang="ko-KR" altLang="en-US" sz="1800" b="1" dirty="0" err="1" smtClean="0">
                <a:latin typeface="+mj-ea"/>
                <a:ea typeface="+mj-ea"/>
              </a:rPr>
              <a:t>를</a:t>
            </a:r>
            <a:r>
              <a:rPr lang="ko-KR" altLang="en-US" sz="1800" b="1" dirty="0" smtClean="0">
                <a:latin typeface="+mj-ea"/>
                <a:ea typeface="+mj-ea"/>
              </a:rPr>
              <a:t> 이용한 일정관리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1" name="그룹 40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8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8517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23528" y="451432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3914" y="760264"/>
            <a:ext cx="86205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웹 페이지를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통해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비회원도 자유롭게 접근하여 영화를 검색 및 조회 할 수 있으며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게시판 그  어느 곳이든 자유롭게 조회가 가능하다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회원가입을 하면 영화에 평점 등록이 가능해지고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자유게시판에서 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글 작성이나 댓글 작성을 할 수 있게 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검색 서비스는 영화 이름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태그 등으로 검색을 지원하고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배우도 검색하여 배우 정보를 확인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랭킹 페이지에서는 영화 중 누적 관람객 순이나 평점 순으로 확인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로그인 후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마이 메뉴를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통해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회원정보 수정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탈퇴 및 내가 등록한 평점을 확인할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부적절한 언행을 사용한 평점이나 유해 </a:t>
            </a:r>
            <a:r>
              <a:rPr lang="ko-KR" altLang="en-US" sz="1600" dirty="0" err="1" smtClean="0">
                <a:solidFill>
                  <a:schemeClr val="tx1"/>
                </a:solidFill>
                <a:latin typeface="+mn-ea"/>
                <a:ea typeface="+mn-ea"/>
              </a:rPr>
              <a:t>게시글은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 삭제 될 수 있으며 회원 제재를 통해 사이트 이용을 제한 당할 수 도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6429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954</Words>
  <Application>Microsoft Office PowerPoint</Application>
  <PresentationFormat>화면 슬라이드 쇼(16:9)</PresentationFormat>
  <Paragraphs>314</Paragraphs>
  <Slides>17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30" baseType="lpstr">
      <vt:lpstr>Bebas Neue</vt:lpstr>
      <vt:lpstr>Fira Sans Extra Condensed Medium</vt:lpstr>
      <vt:lpstr>HY헤드라인M</vt:lpstr>
      <vt:lpstr>Overpass</vt:lpstr>
      <vt:lpstr>Overpass Light</vt:lpstr>
      <vt:lpstr>Roboto Slab Light</vt:lpstr>
      <vt:lpstr>맑은 고딕</vt:lpstr>
      <vt:lpstr>한컴 윤고딕 230</vt:lpstr>
      <vt:lpstr>휴먼모음T</vt:lpstr>
      <vt:lpstr>휴먼엑스포</vt:lpstr>
      <vt:lpstr>Arial</vt:lpstr>
      <vt:lpstr>Wingdings</vt:lpstr>
      <vt:lpstr>Minimal Marketing by Slidesgo XL</vt:lpstr>
      <vt:lpstr>Cheeyoon Movie</vt:lpstr>
      <vt:lpstr>INDEX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Cheeyoon movie</dc:title>
  <cp:lastModifiedBy>EZEN202</cp:lastModifiedBy>
  <cp:revision>78</cp:revision>
  <dcterms:modified xsi:type="dcterms:W3CDTF">2023-03-20T00:38:50Z</dcterms:modified>
</cp:coreProperties>
</file>